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Lst>
  <p:sldSz cx="18288000" cy="10287000"/>
  <p:notesSz cx="6858000" cy="9144000"/>
  <p:embeddedFontLst>
    <p:embeddedFont>
      <p:font typeface="Aileron Bold" panose="020B0604020202020204" charset="0"/>
      <p:regular r:id="rId51"/>
    </p:embeddedFont>
    <p:embeddedFont>
      <p:font typeface="Assistant" pitchFamily="2" charset="-79"/>
      <p:regular r:id="rId52"/>
    </p:embeddedFont>
    <p:embeddedFont>
      <p:font typeface="Assistant Bold" charset="-79"/>
      <p:regular r:id="rId53"/>
    </p:embeddedFont>
    <p:embeddedFont>
      <p:font typeface="Calistoga" panose="020B0604020202020204" charset="0"/>
      <p:regular r:id="rId54"/>
    </p:embeddedFont>
    <p:embeddedFont>
      <p:font typeface="Montaser Arabic" panose="020B0604020202020204" charset="-78"/>
      <p:regular r:id="rId55"/>
    </p:embeddedFont>
    <p:embeddedFont>
      <p:font typeface="Montaser Arabic Bold" panose="020B0604020202020204" charset="-78"/>
      <p:regular r:id="rId56"/>
    </p:embeddedFont>
    <p:embeddedFont>
      <p:font typeface="Montaser Arabic Semi-Bold" panose="020B0604020202020204" charset="-78"/>
      <p:regular r:id="rId57"/>
    </p:embeddedFont>
    <p:embeddedFont>
      <p:font typeface="Montserrat" panose="00000500000000000000" pitchFamily="2" charset="0"/>
      <p:regular r:id="rId58"/>
    </p:embeddedFont>
    <p:embeddedFont>
      <p:font typeface="Montserrat Bold" panose="00000800000000000000" charset="0"/>
      <p:regular r:id="rId59"/>
    </p:embeddedFont>
    <p:embeddedFont>
      <p:font typeface="Montserrat Semi-Bold" panose="020B0604020202020204" charset="0"/>
      <p:regular r:id="rId60"/>
    </p:embeddedFont>
    <p:embeddedFont>
      <p:font typeface="Paytone One" panose="020B0604020202020204" charset="0"/>
      <p:regular r:id="rId61"/>
    </p:embeddedFont>
    <p:embeddedFont>
      <p:font typeface="ไอติม" panose="020B0604020202020204" charset="-34"/>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5" d="100"/>
          <a:sy n="55" d="100"/>
        </p:scale>
        <p:origin x="192" y="7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5.fntdata"/><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3.fntdata"/><Relationship Id="rId58" Type="http://schemas.openxmlformats.org/officeDocument/2006/relationships/font" Target="fonts/font8.fntdata"/><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6.fntdata"/><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1.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4.fntdata"/><Relationship Id="rId62"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7.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2.fntdata"/><Relationship Id="rId60" Type="http://schemas.openxmlformats.org/officeDocument/2006/relationships/font" Target="fonts/font10.fntdata"/><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02/27/2024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02/27/2024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gif"/><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gif"/><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gif"/><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7178917" y="-337766"/>
            <a:ext cx="11642483" cy="11642483"/>
          </a:xfrm>
          <a:prstGeom prst="rect">
            <a:avLst/>
          </a:prstGeom>
        </p:spPr>
      </p:pic>
      <p:pic>
        <p:nvPicPr>
          <p:cNvPr id="3" name="Picture 3"/>
          <p:cNvPicPr>
            <a:picLocks noChangeAspect="1"/>
          </p:cNvPicPr>
          <p:nvPr/>
        </p:nvPicPr>
        <p:blipFill>
          <a:blip r:embed="rId2"/>
          <a:srcRect/>
          <a:stretch>
            <a:fillRect/>
          </a:stretch>
        </p:blipFill>
        <p:spPr>
          <a:xfrm rot="5400000">
            <a:off x="-767867" y="4155540"/>
            <a:ext cx="7937259" cy="7937259"/>
          </a:xfrm>
          <a:prstGeom prst="rect">
            <a:avLst/>
          </a:prstGeom>
        </p:spPr>
      </p:pic>
      <p:sp>
        <p:nvSpPr>
          <p:cNvPr id="4" name="TextBox 4"/>
          <p:cNvSpPr txBox="1"/>
          <p:nvPr/>
        </p:nvSpPr>
        <p:spPr>
          <a:xfrm>
            <a:off x="1514417" y="2905177"/>
            <a:ext cx="13711978" cy="3804275"/>
          </a:xfrm>
          <a:prstGeom prst="rect">
            <a:avLst/>
          </a:prstGeom>
        </p:spPr>
        <p:txBody>
          <a:bodyPr lIns="0" tIns="0" rIns="0" bIns="0" rtlCol="0" anchor="t">
            <a:spAutoFit/>
          </a:bodyPr>
          <a:lstStyle/>
          <a:p>
            <a:pPr>
              <a:lnSpc>
                <a:spcPts val="14985"/>
              </a:lnSpc>
            </a:pPr>
            <a:r>
              <a:rPr lang="en-US" sz="12699" dirty="0">
                <a:solidFill>
                  <a:srgbClr val="FFFFFF"/>
                </a:solidFill>
                <a:latin typeface="Calistoga"/>
              </a:rPr>
              <a:t>GIAO THỨC</a:t>
            </a:r>
          </a:p>
          <a:p>
            <a:pPr>
              <a:lnSpc>
                <a:spcPts val="14985"/>
              </a:lnSpc>
            </a:pPr>
            <a:r>
              <a:rPr lang="en-US" sz="12699" dirty="0">
                <a:solidFill>
                  <a:srgbClr val="FFFFFF"/>
                </a:solidFill>
                <a:latin typeface="Calistoga"/>
              </a:rPr>
              <a:t>   MATTER</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2819102" y="0"/>
            <a:ext cx="5468898" cy="5468898"/>
          </a:xfrm>
          <a:prstGeom prst="rect">
            <a:avLst/>
          </a:prstGeom>
        </p:spPr>
      </p:pic>
      <p:pic>
        <p:nvPicPr>
          <p:cNvPr id="3" name="Picture 3"/>
          <p:cNvPicPr>
            <a:picLocks noChangeAspect="1"/>
          </p:cNvPicPr>
          <p:nvPr/>
        </p:nvPicPr>
        <p:blipFill>
          <a:blip r:embed="rId2"/>
          <a:srcRect/>
          <a:stretch>
            <a:fillRect/>
          </a:stretch>
        </p:blipFill>
        <p:spPr>
          <a:xfrm rot="5400000">
            <a:off x="0" y="4421996"/>
            <a:ext cx="5865004" cy="5865004"/>
          </a:xfrm>
          <a:prstGeom prst="rect">
            <a:avLst/>
          </a:prstGeom>
        </p:spPr>
      </p:pic>
      <p:sp>
        <p:nvSpPr>
          <p:cNvPr id="4" name="Freeform 4"/>
          <p:cNvSpPr/>
          <p:nvPr/>
        </p:nvSpPr>
        <p:spPr>
          <a:xfrm>
            <a:off x="392712" y="546117"/>
            <a:ext cx="4044870" cy="3738061"/>
          </a:xfrm>
          <a:custGeom>
            <a:avLst/>
            <a:gdLst/>
            <a:ahLst/>
            <a:cxnLst/>
            <a:rect l="l" t="t" r="r" b="b"/>
            <a:pathLst>
              <a:path w="4044870" h="3738061">
                <a:moveTo>
                  <a:pt x="0" y="0"/>
                </a:moveTo>
                <a:lnTo>
                  <a:pt x="4044870" y="0"/>
                </a:lnTo>
                <a:lnTo>
                  <a:pt x="4044870" y="3738061"/>
                </a:lnTo>
                <a:lnTo>
                  <a:pt x="0" y="3738061"/>
                </a:lnTo>
                <a:lnTo>
                  <a:pt x="0" y="0"/>
                </a:lnTo>
                <a:close/>
              </a:path>
            </a:pathLst>
          </a:custGeom>
          <a:blipFill>
            <a:blip r:embed="rId3"/>
            <a:stretch>
              <a:fillRect/>
            </a:stretch>
          </a:blipFill>
          <a:ln cap="rnd">
            <a:noFill/>
            <a:prstDash val="dash"/>
            <a:round/>
          </a:ln>
        </p:spPr>
        <p:txBody>
          <a:bodyPr/>
          <a:lstStyle/>
          <a:p>
            <a:endParaRPr lang="en-US"/>
          </a:p>
        </p:txBody>
      </p:sp>
      <p:sp>
        <p:nvSpPr>
          <p:cNvPr id="5" name="Freeform 5"/>
          <p:cNvSpPr/>
          <p:nvPr/>
        </p:nvSpPr>
        <p:spPr>
          <a:xfrm>
            <a:off x="13457705" y="5805014"/>
            <a:ext cx="4430827" cy="4133678"/>
          </a:xfrm>
          <a:custGeom>
            <a:avLst/>
            <a:gdLst/>
            <a:ahLst/>
            <a:cxnLst/>
            <a:rect l="l" t="t" r="r" b="b"/>
            <a:pathLst>
              <a:path w="4430827" h="4133678">
                <a:moveTo>
                  <a:pt x="0" y="0"/>
                </a:moveTo>
                <a:lnTo>
                  <a:pt x="4430828" y="0"/>
                </a:lnTo>
                <a:lnTo>
                  <a:pt x="4430828" y="4133678"/>
                </a:lnTo>
                <a:lnTo>
                  <a:pt x="0" y="4133678"/>
                </a:lnTo>
                <a:lnTo>
                  <a:pt x="0" y="0"/>
                </a:lnTo>
                <a:close/>
              </a:path>
            </a:pathLst>
          </a:custGeom>
          <a:blipFill>
            <a:blip r:embed="rId4"/>
            <a:stretch>
              <a:fillRect/>
            </a:stretch>
          </a:blipFill>
        </p:spPr>
        <p:txBody>
          <a:bodyPr/>
          <a:lstStyle/>
          <a:p>
            <a:endParaRPr lang="en-US"/>
          </a:p>
        </p:txBody>
      </p:sp>
      <p:sp>
        <p:nvSpPr>
          <p:cNvPr id="6" name="TextBox 6"/>
          <p:cNvSpPr txBox="1"/>
          <p:nvPr/>
        </p:nvSpPr>
        <p:spPr>
          <a:xfrm>
            <a:off x="4970468" y="1658124"/>
            <a:ext cx="8487237" cy="2159635"/>
          </a:xfrm>
          <a:prstGeom prst="rect">
            <a:avLst/>
          </a:prstGeom>
        </p:spPr>
        <p:txBody>
          <a:bodyPr lIns="0" tIns="0" rIns="0" bIns="0" rtlCol="0" anchor="t">
            <a:spAutoFit/>
          </a:bodyPr>
          <a:lstStyle/>
          <a:p>
            <a:pPr>
              <a:lnSpc>
                <a:spcPts val="4339"/>
              </a:lnSpc>
            </a:pPr>
            <a:r>
              <a:rPr lang="en-US" sz="3099" spc="-30">
                <a:solidFill>
                  <a:srgbClr val="6900FF"/>
                </a:solidFill>
                <a:latin typeface="Montserrat Semi-Bold"/>
              </a:rPr>
              <a:t>• Truy cập trực tiếp vào Internet </a:t>
            </a:r>
          </a:p>
          <a:p>
            <a:pPr>
              <a:lnSpc>
                <a:spcPts val="4339"/>
              </a:lnSpc>
            </a:pPr>
            <a:r>
              <a:rPr lang="en-US" sz="3099" spc="-30">
                <a:solidFill>
                  <a:srgbClr val="6900FF"/>
                </a:solidFill>
                <a:latin typeface="Montserrat Semi-Bold"/>
              </a:rPr>
              <a:t>• Áp dụng rộng rãi và sẵn có</a:t>
            </a:r>
          </a:p>
          <a:p>
            <a:pPr>
              <a:lnSpc>
                <a:spcPts val="4339"/>
              </a:lnSpc>
            </a:pPr>
            <a:r>
              <a:rPr lang="en-US" sz="3099" spc="-30">
                <a:solidFill>
                  <a:srgbClr val="6900FF"/>
                </a:solidFill>
                <a:latin typeface="Montserrat Semi-Bold"/>
              </a:rPr>
              <a:t>• Băng thông cao </a:t>
            </a:r>
          </a:p>
          <a:p>
            <a:pPr marL="0" lvl="0" indent="0">
              <a:lnSpc>
                <a:spcPts val="4339"/>
              </a:lnSpc>
              <a:spcBef>
                <a:spcPct val="0"/>
              </a:spcBef>
            </a:pPr>
            <a:r>
              <a:rPr lang="en-US" sz="3099" spc="-30">
                <a:solidFill>
                  <a:srgbClr val="6900FF"/>
                </a:solidFill>
                <a:latin typeface="Montserrat Semi-Bold"/>
              </a:rPr>
              <a:t>• Thiết bị cắm tường? Xin chào Wi-Fi 6!!</a:t>
            </a:r>
          </a:p>
        </p:txBody>
      </p:sp>
      <p:sp>
        <p:nvSpPr>
          <p:cNvPr id="7" name="TextBox 7"/>
          <p:cNvSpPr txBox="1"/>
          <p:nvPr/>
        </p:nvSpPr>
        <p:spPr>
          <a:xfrm>
            <a:off x="4707369" y="6703030"/>
            <a:ext cx="8475926" cy="2159635"/>
          </a:xfrm>
          <a:prstGeom prst="rect">
            <a:avLst/>
          </a:prstGeom>
        </p:spPr>
        <p:txBody>
          <a:bodyPr lIns="0" tIns="0" rIns="0" bIns="0" rtlCol="0" anchor="t">
            <a:spAutoFit/>
          </a:bodyPr>
          <a:lstStyle/>
          <a:p>
            <a:pPr>
              <a:lnSpc>
                <a:spcPts val="4339"/>
              </a:lnSpc>
            </a:pPr>
            <a:r>
              <a:rPr lang="en-US" sz="3099" spc="-30">
                <a:solidFill>
                  <a:srgbClr val="6900FF"/>
                </a:solidFill>
                <a:latin typeface="Montserrat Semi-Bold"/>
              </a:rPr>
              <a:t>• Cấu trúc liên kết lưới </a:t>
            </a:r>
          </a:p>
          <a:p>
            <a:pPr>
              <a:lnSpc>
                <a:spcPts val="4339"/>
              </a:lnSpc>
            </a:pPr>
            <a:r>
              <a:rPr lang="en-US" sz="3099" spc="-30">
                <a:solidFill>
                  <a:srgbClr val="6900FF"/>
                </a:solidFill>
                <a:latin typeface="Montserrat Semi-Bold"/>
              </a:rPr>
              <a:t>• Tiêu thụ hiện tại thấp </a:t>
            </a:r>
          </a:p>
          <a:p>
            <a:pPr>
              <a:lnSpc>
                <a:spcPts val="4339"/>
              </a:lnSpc>
            </a:pPr>
            <a:r>
              <a:rPr lang="en-US" sz="3099" spc="-30">
                <a:solidFill>
                  <a:srgbClr val="6900FF"/>
                </a:solidFill>
                <a:latin typeface="Montserrat Semi-Bold"/>
              </a:rPr>
              <a:t>• 300+ thiết bị trong một mạng duy nhất</a:t>
            </a:r>
          </a:p>
          <a:p>
            <a:pPr marL="0" lvl="0" indent="0">
              <a:lnSpc>
                <a:spcPts val="4339"/>
              </a:lnSpc>
              <a:spcBef>
                <a:spcPct val="0"/>
              </a:spcBef>
            </a:pPr>
            <a:r>
              <a:rPr lang="en-US" sz="3099" spc="-30">
                <a:solidFill>
                  <a:srgbClr val="6900FF"/>
                </a:solidFill>
                <a:latin typeface="Montserrat Semi-Bold"/>
              </a:rPr>
              <a:t>• Yêu cầu TBR để kết nối với đám mây</a:t>
            </a:r>
          </a:p>
        </p:txBody>
      </p:sp>
      <p:sp>
        <p:nvSpPr>
          <p:cNvPr id="8" name="TextBox 8"/>
          <p:cNvSpPr txBox="1"/>
          <p:nvPr/>
        </p:nvSpPr>
        <p:spPr>
          <a:xfrm>
            <a:off x="6082741" y="693992"/>
            <a:ext cx="5829898" cy="659891"/>
          </a:xfrm>
          <a:prstGeom prst="rect">
            <a:avLst/>
          </a:prstGeom>
        </p:spPr>
        <p:txBody>
          <a:bodyPr lIns="0" tIns="0" rIns="0" bIns="0" rtlCol="0" anchor="t">
            <a:spAutoFit/>
          </a:bodyPr>
          <a:lstStyle/>
          <a:p>
            <a:pPr marL="0" lvl="0" indent="0" algn="ctr">
              <a:lnSpc>
                <a:spcPts val="5289"/>
              </a:lnSpc>
              <a:spcBef>
                <a:spcPct val="0"/>
              </a:spcBef>
            </a:pPr>
            <a:r>
              <a:rPr lang="en-US" sz="4300">
                <a:solidFill>
                  <a:srgbClr val="6900FF"/>
                </a:solidFill>
                <a:latin typeface="Montaser Arabic Bold"/>
              </a:rPr>
              <a:t>WIFI</a:t>
            </a:r>
          </a:p>
        </p:txBody>
      </p:sp>
      <p:sp>
        <p:nvSpPr>
          <p:cNvPr id="9" name="TextBox 9"/>
          <p:cNvSpPr txBox="1"/>
          <p:nvPr/>
        </p:nvSpPr>
        <p:spPr>
          <a:xfrm>
            <a:off x="7645177" y="5795489"/>
            <a:ext cx="2997647" cy="659891"/>
          </a:xfrm>
          <a:prstGeom prst="rect">
            <a:avLst/>
          </a:prstGeom>
        </p:spPr>
        <p:txBody>
          <a:bodyPr lIns="0" tIns="0" rIns="0" bIns="0" rtlCol="0" anchor="t">
            <a:spAutoFit/>
          </a:bodyPr>
          <a:lstStyle/>
          <a:p>
            <a:pPr marL="0" lvl="0" indent="0" algn="ctr">
              <a:lnSpc>
                <a:spcPts val="5289"/>
              </a:lnSpc>
              <a:spcBef>
                <a:spcPct val="0"/>
              </a:spcBef>
            </a:pPr>
            <a:r>
              <a:rPr lang="en-US" sz="4300">
                <a:solidFill>
                  <a:srgbClr val="6900FF"/>
                </a:solidFill>
                <a:latin typeface="Montaser Arabic Bold"/>
              </a:rPr>
              <a:t>Thread</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5400000">
            <a:off x="-273687" y="7207750"/>
            <a:ext cx="3242169" cy="3242169"/>
          </a:xfrm>
          <a:prstGeom prst="rect">
            <a:avLst/>
          </a:prstGeom>
        </p:spPr>
      </p:pic>
      <p:sp>
        <p:nvSpPr>
          <p:cNvPr id="4" name="Freeform 4"/>
          <p:cNvSpPr/>
          <p:nvPr/>
        </p:nvSpPr>
        <p:spPr>
          <a:xfrm>
            <a:off x="946207" y="1188023"/>
            <a:ext cx="1386608" cy="1079215"/>
          </a:xfrm>
          <a:custGeom>
            <a:avLst/>
            <a:gdLst/>
            <a:ahLst/>
            <a:cxnLst/>
            <a:rect l="l" t="t" r="r" b="b"/>
            <a:pathLst>
              <a:path w="1386608" h="1079215">
                <a:moveTo>
                  <a:pt x="0" y="0"/>
                </a:moveTo>
                <a:lnTo>
                  <a:pt x="1386608" y="0"/>
                </a:lnTo>
                <a:lnTo>
                  <a:pt x="1386608" y="1079216"/>
                </a:lnTo>
                <a:lnTo>
                  <a:pt x="0" y="1079216"/>
                </a:lnTo>
                <a:lnTo>
                  <a:pt x="0" y="0"/>
                </a:lnTo>
                <a:close/>
              </a:path>
            </a:pathLst>
          </a:custGeom>
          <a:blipFill>
            <a:blip r:embed="rId3"/>
            <a:stretch>
              <a:fillRect/>
            </a:stretch>
          </a:blipFill>
        </p:spPr>
        <p:txBody>
          <a:bodyPr/>
          <a:lstStyle/>
          <a:p>
            <a:endParaRPr lang="en-US"/>
          </a:p>
        </p:txBody>
      </p:sp>
      <p:sp>
        <p:nvSpPr>
          <p:cNvPr id="5" name="Freeform 5"/>
          <p:cNvSpPr/>
          <p:nvPr/>
        </p:nvSpPr>
        <p:spPr>
          <a:xfrm>
            <a:off x="9251947" y="946446"/>
            <a:ext cx="1254051" cy="1320793"/>
          </a:xfrm>
          <a:custGeom>
            <a:avLst/>
            <a:gdLst/>
            <a:ahLst/>
            <a:cxnLst/>
            <a:rect l="l" t="t" r="r" b="b"/>
            <a:pathLst>
              <a:path w="1254051" h="1320793">
                <a:moveTo>
                  <a:pt x="0" y="0"/>
                </a:moveTo>
                <a:lnTo>
                  <a:pt x="1254051" y="0"/>
                </a:lnTo>
                <a:lnTo>
                  <a:pt x="1254051" y="1320793"/>
                </a:lnTo>
                <a:lnTo>
                  <a:pt x="0" y="1320793"/>
                </a:lnTo>
                <a:lnTo>
                  <a:pt x="0" y="0"/>
                </a:lnTo>
                <a:close/>
              </a:path>
            </a:pathLst>
          </a:custGeom>
          <a:blipFill>
            <a:blip r:embed="rId4"/>
            <a:stretch>
              <a:fillRect/>
            </a:stretch>
          </a:blipFill>
        </p:spPr>
        <p:txBody>
          <a:bodyPr/>
          <a:lstStyle/>
          <a:p>
            <a:endParaRPr lang="en-US"/>
          </a:p>
        </p:txBody>
      </p:sp>
      <p:sp>
        <p:nvSpPr>
          <p:cNvPr id="6" name="Freeform 6"/>
          <p:cNvSpPr/>
          <p:nvPr/>
        </p:nvSpPr>
        <p:spPr>
          <a:xfrm>
            <a:off x="9463463" y="5697268"/>
            <a:ext cx="1265297" cy="1298859"/>
          </a:xfrm>
          <a:custGeom>
            <a:avLst/>
            <a:gdLst/>
            <a:ahLst/>
            <a:cxnLst/>
            <a:rect l="l" t="t" r="r" b="b"/>
            <a:pathLst>
              <a:path w="1265297" h="1298859">
                <a:moveTo>
                  <a:pt x="0" y="0"/>
                </a:moveTo>
                <a:lnTo>
                  <a:pt x="1265297" y="0"/>
                </a:lnTo>
                <a:lnTo>
                  <a:pt x="1265297" y="1298859"/>
                </a:lnTo>
                <a:lnTo>
                  <a:pt x="0" y="1298859"/>
                </a:lnTo>
                <a:lnTo>
                  <a:pt x="0" y="0"/>
                </a:lnTo>
                <a:close/>
              </a:path>
            </a:pathLst>
          </a:custGeom>
          <a:blipFill>
            <a:blip r:embed="rId5"/>
            <a:stretch>
              <a:fillRect/>
            </a:stretch>
          </a:blipFill>
        </p:spPr>
        <p:txBody>
          <a:bodyPr/>
          <a:lstStyle/>
          <a:p>
            <a:endParaRPr lang="en-US"/>
          </a:p>
        </p:txBody>
      </p:sp>
      <p:sp>
        <p:nvSpPr>
          <p:cNvPr id="7" name="Freeform 7"/>
          <p:cNvSpPr/>
          <p:nvPr/>
        </p:nvSpPr>
        <p:spPr>
          <a:xfrm>
            <a:off x="946207" y="5849764"/>
            <a:ext cx="1495133" cy="1415240"/>
          </a:xfrm>
          <a:custGeom>
            <a:avLst/>
            <a:gdLst/>
            <a:ahLst/>
            <a:cxnLst/>
            <a:rect l="l" t="t" r="r" b="b"/>
            <a:pathLst>
              <a:path w="1495133" h="1415240">
                <a:moveTo>
                  <a:pt x="0" y="0"/>
                </a:moveTo>
                <a:lnTo>
                  <a:pt x="1495133" y="0"/>
                </a:lnTo>
                <a:lnTo>
                  <a:pt x="1495133" y="1415240"/>
                </a:lnTo>
                <a:lnTo>
                  <a:pt x="0" y="1415240"/>
                </a:lnTo>
                <a:lnTo>
                  <a:pt x="0" y="0"/>
                </a:lnTo>
                <a:close/>
              </a:path>
            </a:pathLst>
          </a:custGeom>
          <a:blipFill>
            <a:blip r:embed="rId6"/>
            <a:stretch>
              <a:fillRect/>
            </a:stretch>
          </a:blipFill>
        </p:spPr>
        <p:txBody>
          <a:bodyPr/>
          <a:lstStyle/>
          <a:p>
            <a:endParaRPr lang="en-US"/>
          </a:p>
        </p:txBody>
      </p:sp>
      <p:sp>
        <p:nvSpPr>
          <p:cNvPr id="8" name="TextBox 8"/>
          <p:cNvSpPr txBox="1"/>
          <p:nvPr/>
        </p:nvSpPr>
        <p:spPr>
          <a:xfrm>
            <a:off x="2460390" y="2551466"/>
            <a:ext cx="6176898" cy="1957705"/>
          </a:xfrm>
          <a:prstGeom prst="rect">
            <a:avLst/>
          </a:prstGeom>
        </p:spPr>
        <p:txBody>
          <a:bodyPr lIns="0" tIns="0" rIns="0" bIns="0" rtlCol="0" anchor="t">
            <a:spAutoFit/>
          </a:bodyPr>
          <a:lstStyle/>
          <a:p>
            <a:pPr>
              <a:lnSpc>
                <a:spcPts val="3919"/>
              </a:lnSpc>
            </a:pPr>
            <a:r>
              <a:rPr lang="en-US" sz="2799" spc="-27">
                <a:solidFill>
                  <a:srgbClr val="6900FF"/>
                </a:solidFill>
                <a:latin typeface="Montserrat Semi-Bold"/>
              </a:rPr>
              <a:t>Thiết bị nút cuối kết nối qua Wi-Fi</a:t>
            </a:r>
          </a:p>
          <a:p>
            <a:pPr marL="0" lvl="0" indent="0">
              <a:lnSpc>
                <a:spcPts val="3919"/>
              </a:lnSpc>
              <a:spcBef>
                <a:spcPct val="0"/>
              </a:spcBef>
            </a:pPr>
            <a:r>
              <a:rPr lang="en-US" sz="2799" spc="-27">
                <a:solidFill>
                  <a:srgbClr val="6900FF"/>
                </a:solidFill>
                <a:latin typeface="Montserrat Semi-Bold"/>
              </a:rPr>
              <a:t> Wall powered electricals,  Thiết bị gia dụng, Thiết bị truyền thông, Camera an ninh, v.v.</a:t>
            </a:r>
          </a:p>
        </p:txBody>
      </p:sp>
      <p:sp>
        <p:nvSpPr>
          <p:cNvPr id="9" name="TextBox 9"/>
          <p:cNvSpPr txBox="1"/>
          <p:nvPr/>
        </p:nvSpPr>
        <p:spPr>
          <a:xfrm>
            <a:off x="2094964" y="1392923"/>
            <a:ext cx="5829898" cy="659891"/>
          </a:xfrm>
          <a:prstGeom prst="rect">
            <a:avLst/>
          </a:prstGeom>
        </p:spPr>
        <p:txBody>
          <a:bodyPr lIns="0" tIns="0" rIns="0" bIns="0" rtlCol="0" anchor="t">
            <a:spAutoFit/>
          </a:bodyPr>
          <a:lstStyle/>
          <a:p>
            <a:pPr marL="0" lvl="0" indent="0" algn="ctr">
              <a:lnSpc>
                <a:spcPts val="5289"/>
              </a:lnSpc>
              <a:spcBef>
                <a:spcPct val="0"/>
              </a:spcBef>
            </a:pPr>
            <a:r>
              <a:rPr lang="en-US" sz="4300">
                <a:solidFill>
                  <a:srgbClr val="6900FF"/>
                </a:solidFill>
                <a:latin typeface="Montaser Arabic Bold"/>
              </a:rPr>
              <a:t>WIFI End Device</a:t>
            </a:r>
          </a:p>
        </p:txBody>
      </p:sp>
      <p:sp>
        <p:nvSpPr>
          <p:cNvPr id="10" name="TextBox 10"/>
          <p:cNvSpPr txBox="1"/>
          <p:nvPr/>
        </p:nvSpPr>
        <p:spPr>
          <a:xfrm>
            <a:off x="2460390" y="7377867"/>
            <a:ext cx="5816873" cy="2066925"/>
          </a:xfrm>
          <a:prstGeom prst="rect">
            <a:avLst/>
          </a:prstGeom>
        </p:spPr>
        <p:txBody>
          <a:bodyPr lIns="0" tIns="0" rIns="0" bIns="0" rtlCol="0" anchor="t">
            <a:spAutoFit/>
          </a:bodyPr>
          <a:lstStyle/>
          <a:p>
            <a:pPr marL="0" lvl="0" indent="0">
              <a:lnSpc>
                <a:spcPts val="4199"/>
              </a:lnSpc>
              <a:spcBef>
                <a:spcPct val="0"/>
              </a:spcBef>
            </a:pPr>
            <a:r>
              <a:rPr lang="en-US" sz="2999" spc="-29">
                <a:solidFill>
                  <a:srgbClr val="6900FF"/>
                </a:solidFill>
                <a:latin typeface="Montserrat Semi-Bold"/>
              </a:rPr>
              <a:t>Thiết bị giao tiếp giữa Thread Network và Wi-Fi Network • Loa thông minh, hub, Media Gateways, v.v.</a:t>
            </a:r>
          </a:p>
        </p:txBody>
      </p:sp>
      <p:sp>
        <p:nvSpPr>
          <p:cNvPr id="11" name="TextBox 11"/>
          <p:cNvSpPr txBox="1"/>
          <p:nvPr/>
        </p:nvSpPr>
        <p:spPr>
          <a:xfrm>
            <a:off x="2441340" y="6222676"/>
            <a:ext cx="6536923" cy="659891"/>
          </a:xfrm>
          <a:prstGeom prst="rect">
            <a:avLst/>
          </a:prstGeom>
        </p:spPr>
        <p:txBody>
          <a:bodyPr lIns="0" tIns="0" rIns="0" bIns="0" rtlCol="0" anchor="t">
            <a:spAutoFit/>
          </a:bodyPr>
          <a:lstStyle/>
          <a:p>
            <a:pPr marL="0" lvl="0" indent="0" algn="ctr">
              <a:lnSpc>
                <a:spcPts val="5289"/>
              </a:lnSpc>
              <a:spcBef>
                <a:spcPct val="0"/>
              </a:spcBef>
            </a:pPr>
            <a:r>
              <a:rPr lang="en-US" sz="4300">
                <a:solidFill>
                  <a:srgbClr val="6900FF"/>
                </a:solidFill>
                <a:latin typeface="Montaser Arabic Bold"/>
              </a:rPr>
              <a:t>Thread Border Router</a:t>
            </a:r>
          </a:p>
        </p:txBody>
      </p:sp>
      <p:sp>
        <p:nvSpPr>
          <p:cNvPr id="12" name="TextBox 12"/>
          <p:cNvSpPr txBox="1"/>
          <p:nvPr/>
        </p:nvSpPr>
        <p:spPr>
          <a:xfrm>
            <a:off x="10728760" y="2219614"/>
            <a:ext cx="5816873" cy="2066925"/>
          </a:xfrm>
          <a:prstGeom prst="rect">
            <a:avLst/>
          </a:prstGeom>
        </p:spPr>
        <p:txBody>
          <a:bodyPr lIns="0" tIns="0" rIns="0" bIns="0" rtlCol="0" anchor="t">
            <a:spAutoFit/>
          </a:bodyPr>
          <a:lstStyle/>
          <a:p>
            <a:pPr marL="0" lvl="0" indent="0">
              <a:lnSpc>
                <a:spcPts val="4199"/>
              </a:lnSpc>
              <a:spcBef>
                <a:spcPct val="0"/>
              </a:spcBef>
            </a:pPr>
            <a:r>
              <a:rPr lang="en-US" sz="2999" spc="-29">
                <a:solidFill>
                  <a:srgbClr val="6900FF"/>
                </a:solidFill>
                <a:latin typeface="Montserrat Semi-Bold"/>
              </a:rPr>
              <a:t>Các thiết bị nút cuối kết nối qua Thread • Cảm biến hoạt động bằng pin, khóa, công tắc, v.v.</a:t>
            </a:r>
          </a:p>
        </p:txBody>
      </p:sp>
      <p:sp>
        <p:nvSpPr>
          <p:cNvPr id="13" name="TextBox 13"/>
          <p:cNvSpPr txBox="1"/>
          <p:nvPr/>
        </p:nvSpPr>
        <p:spPr>
          <a:xfrm>
            <a:off x="10505998" y="1392923"/>
            <a:ext cx="5829898" cy="659891"/>
          </a:xfrm>
          <a:prstGeom prst="rect">
            <a:avLst/>
          </a:prstGeom>
        </p:spPr>
        <p:txBody>
          <a:bodyPr lIns="0" tIns="0" rIns="0" bIns="0" rtlCol="0" anchor="t">
            <a:spAutoFit/>
          </a:bodyPr>
          <a:lstStyle/>
          <a:p>
            <a:pPr marL="0" lvl="0" indent="0" algn="ctr">
              <a:lnSpc>
                <a:spcPts val="5289"/>
              </a:lnSpc>
              <a:spcBef>
                <a:spcPct val="0"/>
              </a:spcBef>
            </a:pPr>
            <a:r>
              <a:rPr lang="en-US" sz="4300">
                <a:solidFill>
                  <a:srgbClr val="6900FF"/>
                </a:solidFill>
                <a:latin typeface="Montaser Arabic Bold"/>
              </a:rPr>
              <a:t>Thread End Device</a:t>
            </a:r>
          </a:p>
        </p:txBody>
      </p:sp>
      <p:sp>
        <p:nvSpPr>
          <p:cNvPr id="14" name="TextBox 14"/>
          <p:cNvSpPr txBox="1"/>
          <p:nvPr/>
        </p:nvSpPr>
        <p:spPr>
          <a:xfrm>
            <a:off x="10878928" y="7217379"/>
            <a:ext cx="5816873" cy="2066925"/>
          </a:xfrm>
          <a:prstGeom prst="rect">
            <a:avLst/>
          </a:prstGeom>
        </p:spPr>
        <p:txBody>
          <a:bodyPr lIns="0" tIns="0" rIns="0" bIns="0" rtlCol="0" anchor="t">
            <a:spAutoFit/>
          </a:bodyPr>
          <a:lstStyle/>
          <a:p>
            <a:pPr marL="0" lvl="0" indent="0">
              <a:lnSpc>
                <a:spcPts val="4199"/>
              </a:lnSpc>
              <a:spcBef>
                <a:spcPct val="0"/>
              </a:spcBef>
            </a:pPr>
            <a:r>
              <a:rPr lang="en-US" sz="2999" spc="-29">
                <a:solidFill>
                  <a:srgbClr val="6900FF"/>
                </a:solidFill>
                <a:latin typeface="Montaser Arabic Semi-Bold"/>
              </a:rPr>
              <a:t>Thiết bị để kết nối các mạng hiện có như BLE-Mesh, Zigbee, v.v. vào Matter • Dịch sang mô hình dữ liệu quan trọng</a:t>
            </a:r>
          </a:p>
        </p:txBody>
      </p:sp>
      <p:sp>
        <p:nvSpPr>
          <p:cNvPr id="15" name="TextBox 15"/>
          <p:cNvSpPr txBox="1"/>
          <p:nvPr/>
        </p:nvSpPr>
        <p:spPr>
          <a:xfrm>
            <a:off x="10096112" y="6222676"/>
            <a:ext cx="5829898" cy="659891"/>
          </a:xfrm>
          <a:prstGeom prst="rect">
            <a:avLst/>
          </a:prstGeom>
        </p:spPr>
        <p:txBody>
          <a:bodyPr lIns="0" tIns="0" rIns="0" bIns="0" rtlCol="0" anchor="t">
            <a:spAutoFit/>
          </a:bodyPr>
          <a:lstStyle/>
          <a:p>
            <a:pPr marL="0" lvl="0" indent="0" algn="ctr">
              <a:lnSpc>
                <a:spcPts val="5289"/>
              </a:lnSpc>
              <a:spcBef>
                <a:spcPct val="0"/>
              </a:spcBef>
            </a:pPr>
            <a:r>
              <a:rPr lang="en-US" sz="4300">
                <a:solidFill>
                  <a:srgbClr val="6900FF"/>
                </a:solidFill>
                <a:latin typeface="Montaser Arabic Bold"/>
              </a:rPr>
              <a:t>Matter Bridge</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19050" y="-56442"/>
            <a:ext cx="3242169" cy="3242169"/>
          </a:xfrm>
          <a:prstGeom prst="rect">
            <a:avLst/>
          </a:prstGeom>
        </p:spPr>
      </p:pic>
      <p:sp>
        <p:nvSpPr>
          <p:cNvPr id="4" name="Freeform 4"/>
          <p:cNvSpPr/>
          <p:nvPr/>
        </p:nvSpPr>
        <p:spPr>
          <a:xfrm>
            <a:off x="1028700" y="2353839"/>
            <a:ext cx="16230600" cy="7933161"/>
          </a:xfrm>
          <a:custGeom>
            <a:avLst/>
            <a:gdLst/>
            <a:ahLst/>
            <a:cxnLst/>
            <a:rect l="l" t="t" r="r" b="b"/>
            <a:pathLst>
              <a:path w="16230600" h="7933161">
                <a:moveTo>
                  <a:pt x="0" y="0"/>
                </a:moveTo>
                <a:lnTo>
                  <a:pt x="16230600" y="0"/>
                </a:lnTo>
                <a:lnTo>
                  <a:pt x="16230600" y="7933161"/>
                </a:lnTo>
                <a:lnTo>
                  <a:pt x="0" y="793316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811328" y="605025"/>
            <a:ext cx="7403599" cy="818007"/>
          </a:xfrm>
          <a:prstGeom prst="rect">
            <a:avLst/>
          </a:prstGeom>
        </p:spPr>
        <p:txBody>
          <a:bodyPr lIns="0" tIns="0" rIns="0" bIns="0" rtlCol="0" anchor="t">
            <a:spAutoFit/>
          </a:bodyPr>
          <a:lstStyle/>
          <a:p>
            <a:pPr marL="0" lvl="0" indent="0" algn="ctr">
              <a:lnSpc>
                <a:spcPts val="6519"/>
              </a:lnSpc>
              <a:spcBef>
                <a:spcPct val="0"/>
              </a:spcBef>
            </a:pPr>
            <a:r>
              <a:rPr lang="en-US" sz="5300">
                <a:solidFill>
                  <a:srgbClr val="6900FF"/>
                </a:solidFill>
                <a:latin typeface="Montaser Arabic Bold"/>
              </a:rPr>
              <a:t>Matter Eco-system</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56442"/>
            <a:ext cx="3242169" cy="3242169"/>
          </a:xfrm>
          <a:prstGeom prst="rect">
            <a:avLst/>
          </a:prstGeom>
        </p:spPr>
      </p:pic>
      <p:sp>
        <p:nvSpPr>
          <p:cNvPr id="4" name="Freeform 4"/>
          <p:cNvSpPr/>
          <p:nvPr/>
        </p:nvSpPr>
        <p:spPr>
          <a:xfrm>
            <a:off x="10285230" y="2689749"/>
            <a:ext cx="8246162" cy="7597251"/>
          </a:xfrm>
          <a:custGeom>
            <a:avLst/>
            <a:gdLst/>
            <a:ahLst/>
            <a:cxnLst/>
            <a:rect l="l" t="t" r="r" b="b"/>
            <a:pathLst>
              <a:path w="8246162" h="7597251">
                <a:moveTo>
                  <a:pt x="0" y="0"/>
                </a:moveTo>
                <a:lnTo>
                  <a:pt x="8246162" y="0"/>
                </a:lnTo>
                <a:lnTo>
                  <a:pt x="8246162" y="7597251"/>
                </a:lnTo>
                <a:lnTo>
                  <a:pt x="0" y="759725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229723" y="971928"/>
            <a:ext cx="7403599" cy="883158"/>
          </a:xfrm>
          <a:prstGeom prst="rect">
            <a:avLst/>
          </a:prstGeom>
        </p:spPr>
        <p:txBody>
          <a:bodyPr lIns="0" tIns="0" rIns="0" bIns="0" rtlCol="0" anchor="t">
            <a:spAutoFit/>
          </a:bodyPr>
          <a:lstStyle/>
          <a:p>
            <a:pPr marL="0" lvl="0" indent="0" algn="ctr">
              <a:lnSpc>
                <a:spcPts val="7011"/>
              </a:lnSpc>
              <a:spcBef>
                <a:spcPct val="0"/>
              </a:spcBef>
            </a:pPr>
            <a:r>
              <a:rPr lang="en-US" sz="5700">
                <a:solidFill>
                  <a:srgbClr val="6900FF"/>
                </a:solidFill>
                <a:latin typeface="Montaser Arabic Bold"/>
              </a:rPr>
              <a:t>Role of BLE</a:t>
            </a:r>
          </a:p>
        </p:txBody>
      </p:sp>
      <p:sp>
        <p:nvSpPr>
          <p:cNvPr id="6" name="TextBox 6"/>
          <p:cNvSpPr txBox="1"/>
          <p:nvPr/>
        </p:nvSpPr>
        <p:spPr>
          <a:xfrm>
            <a:off x="2001679" y="2205257"/>
            <a:ext cx="6176898" cy="6910706"/>
          </a:xfrm>
          <a:prstGeom prst="rect">
            <a:avLst/>
          </a:prstGeom>
        </p:spPr>
        <p:txBody>
          <a:bodyPr lIns="0" tIns="0" rIns="0" bIns="0" rtlCol="0" anchor="t">
            <a:spAutoFit/>
          </a:bodyPr>
          <a:lstStyle/>
          <a:p>
            <a:pPr marL="604519" lvl="1" indent="-302260">
              <a:lnSpc>
                <a:spcPts val="3919"/>
              </a:lnSpc>
              <a:buFont typeface="Arial"/>
              <a:buChar char="•"/>
            </a:pPr>
            <a:r>
              <a:rPr lang="en-US" sz="2799" spc="-27">
                <a:solidFill>
                  <a:srgbClr val="6900FF"/>
                </a:solidFill>
                <a:latin typeface="Montserrat Semi-Bold"/>
              </a:rPr>
              <a:t>Sử dụng Bluetooth LE chủ yếu để khám phá và cung cấp thiết bị.</a:t>
            </a:r>
          </a:p>
          <a:p>
            <a:pPr marL="604519" lvl="1" indent="-302260">
              <a:lnSpc>
                <a:spcPts val="3919"/>
              </a:lnSpc>
              <a:buFont typeface="Arial"/>
              <a:buChar char="•"/>
            </a:pPr>
            <a:r>
              <a:rPr lang="en-US" sz="2799" spc="-27">
                <a:solidFill>
                  <a:srgbClr val="6900FF"/>
                </a:solidFill>
                <a:latin typeface="Montserrat Semi-Bold"/>
              </a:rPr>
              <a:t>On-boarding of the device to Matterxx</a:t>
            </a:r>
          </a:p>
          <a:p>
            <a:pPr marL="604519" lvl="1" indent="-302260">
              <a:lnSpc>
                <a:spcPts val="3919"/>
              </a:lnSpc>
              <a:buFont typeface="Arial"/>
              <a:buChar char="•"/>
            </a:pPr>
            <a:r>
              <a:rPr lang="en-US" sz="2799" spc="-27">
                <a:solidFill>
                  <a:srgbClr val="6900FF"/>
                </a:solidFill>
                <a:latin typeface="Montserrat Semi-Bold"/>
              </a:rPr>
              <a:t>Bluetooth LE được sử dụng để ủy thác một thiết bị mới vào mạng bằng bộ điều khiển Matter</a:t>
            </a:r>
          </a:p>
          <a:p>
            <a:pPr marL="604519" lvl="1" indent="-302260">
              <a:lnSpc>
                <a:spcPts val="3919"/>
              </a:lnSpc>
              <a:spcBef>
                <a:spcPct val="0"/>
              </a:spcBef>
              <a:buFont typeface="Arial"/>
              <a:buChar char="•"/>
            </a:pPr>
            <a:r>
              <a:rPr lang="en-US" sz="2799" spc="-27">
                <a:solidFill>
                  <a:srgbClr val="6900FF"/>
                </a:solidFill>
                <a:latin typeface="Montserrat Semi-Bold"/>
              </a:rPr>
              <a:t>Bluetooth LE KHÔNG được sử dụng cho giao tiếp giữa thiết bị với thiết bị hoặc thiết bị để điều khiển giao tiếp sau khi quá trình vận hành hoàn tất</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56442"/>
            <a:ext cx="3242169" cy="3242169"/>
          </a:xfrm>
          <a:prstGeom prst="rect">
            <a:avLst/>
          </a:prstGeom>
        </p:spPr>
      </p:pic>
      <p:sp>
        <p:nvSpPr>
          <p:cNvPr id="4" name="Freeform 4"/>
          <p:cNvSpPr/>
          <p:nvPr/>
        </p:nvSpPr>
        <p:spPr>
          <a:xfrm>
            <a:off x="1621085" y="2483565"/>
            <a:ext cx="15695837" cy="6934385"/>
          </a:xfrm>
          <a:custGeom>
            <a:avLst/>
            <a:gdLst/>
            <a:ahLst/>
            <a:cxnLst/>
            <a:rect l="l" t="t" r="r" b="b"/>
            <a:pathLst>
              <a:path w="15695837" h="6934385">
                <a:moveTo>
                  <a:pt x="0" y="0"/>
                </a:moveTo>
                <a:lnTo>
                  <a:pt x="15695836" y="0"/>
                </a:lnTo>
                <a:lnTo>
                  <a:pt x="15695836" y="6934386"/>
                </a:lnTo>
                <a:lnTo>
                  <a:pt x="0" y="6934386"/>
                </a:lnTo>
                <a:lnTo>
                  <a:pt x="0" y="0"/>
                </a:lnTo>
                <a:close/>
              </a:path>
            </a:pathLst>
          </a:custGeom>
          <a:blipFill>
            <a:blip r:embed="rId3"/>
            <a:stretch>
              <a:fillRect l="-4544" r="-4544"/>
            </a:stretch>
          </a:blipFill>
        </p:spPr>
        <p:txBody>
          <a:bodyPr/>
          <a:lstStyle/>
          <a:p>
            <a:endParaRPr lang="en-US"/>
          </a:p>
        </p:txBody>
      </p:sp>
      <p:sp>
        <p:nvSpPr>
          <p:cNvPr id="5" name="TextBox 5"/>
          <p:cNvSpPr txBox="1"/>
          <p:nvPr/>
        </p:nvSpPr>
        <p:spPr>
          <a:xfrm>
            <a:off x="5309568" y="1004503"/>
            <a:ext cx="7403599" cy="818007"/>
          </a:xfrm>
          <a:prstGeom prst="rect">
            <a:avLst/>
          </a:prstGeom>
        </p:spPr>
        <p:txBody>
          <a:bodyPr lIns="0" tIns="0" rIns="0" bIns="0" rtlCol="0" anchor="t">
            <a:spAutoFit/>
          </a:bodyPr>
          <a:lstStyle/>
          <a:p>
            <a:pPr marL="0" lvl="0" indent="0" algn="ctr">
              <a:lnSpc>
                <a:spcPts val="6519"/>
              </a:lnSpc>
              <a:spcBef>
                <a:spcPct val="0"/>
              </a:spcBef>
            </a:pPr>
            <a:r>
              <a:rPr lang="en-US" sz="5300">
                <a:solidFill>
                  <a:srgbClr val="6900FF"/>
                </a:solidFill>
                <a:latin typeface="Montaser Arabic Bold"/>
              </a:rPr>
              <a:t>Device in V1.1</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0" y="0"/>
            <a:ext cx="4484618" cy="4484618"/>
          </a:xfrm>
          <a:prstGeom prst="rect">
            <a:avLst/>
          </a:prstGeom>
        </p:spPr>
      </p:pic>
      <p:pic>
        <p:nvPicPr>
          <p:cNvPr id="3" name="Picture 3"/>
          <p:cNvPicPr>
            <a:picLocks noChangeAspect="1"/>
          </p:cNvPicPr>
          <p:nvPr/>
        </p:nvPicPr>
        <p:blipFill>
          <a:blip r:embed="rId2"/>
          <a:srcRect/>
          <a:stretch>
            <a:fillRect/>
          </a:stretch>
        </p:blipFill>
        <p:spPr>
          <a:xfrm>
            <a:off x="13803382" y="5802382"/>
            <a:ext cx="4484618" cy="4484618"/>
          </a:xfrm>
          <a:prstGeom prst="rect">
            <a:avLst/>
          </a:prstGeom>
        </p:spPr>
      </p:pic>
      <p:sp>
        <p:nvSpPr>
          <p:cNvPr id="4" name="TextBox 4"/>
          <p:cNvSpPr txBox="1"/>
          <p:nvPr/>
        </p:nvSpPr>
        <p:spPr>
          <a:xfrm>
            <a:off x="3012200" y="4254181"/>
            <a:ext cx="12263601" cy="2474784"/>
          </a:xfrm>
          <a:prstGeom prst="rect">
            <a:avLst/>
          </a:prstGeom>
        </p:spPr>
        <p:txBody>
          <a:bodyPr lIns="0" tIns="0" rIns="0" bIns="0" rtlCol="0" anchor="t">
            <a:spAutoFit/>
          </a:bodyPr>
          <a:lstStyle/>
          <a:p>
            <a:pPr algn="ctr">
              <a:lnSpc>
                <a:spcPts val="8733"/>
              </a:lnSpc>
            </a:pPr>
            <a:r>
              <a:rPr lang="en-US" sz="7100">
                <a:solidFill>
                  <a:srgbClr val="FFFFFF"/>
                </a:solidFill>
                <a:latin typeface="Montserrat Bold"/>
              </a:rPr>
              <a:t>03-Mô hình dữ liệu Matter</a:t>
            </a:r>
          </a:p>
          <a:p>
            <a:pPr marL="0" lvl="0" indent="0" algn="ctr">
              <a:lnSpc>
                <a:spcPts val="10824"/>
              </a:lnSpc>
              <a:spcBef>
                <a:spcPct val="0"/>
              </a:spcBef>
            </a:pPr>
            <a:endParaRPr lang="en-US" sz="7100">
              <a:solidFill>
                <a:srgbClr val="FFFFFF"/>
              </a:solidFill>
              <a:latin typeface="Montserrat Bold"/>
            </a:endParaRPr>
          </a:p>
        </p:txBody>
      </p:sp>
      <p:sp>
        <p:nvSpPr>
          <p:cNvPr id="5" name="TextBox 5"/>
          <p:cNvSpPr txBox="1"/>
          <p:nvPr/>
        </p:nvSpPr>
        <p:spPr>
          <a:xfrm>
            <a:off x="3828126" y="5783332"/>
            <a:ext cx="10631748" cy="564079"/>
          </a:xfrm>
          <a:prstGeom prst="rect">
            <a:avLst/>
          </a:prstGeom>
        </p:spPr>
        <p:txBody>
          <a:bodyPr lIns="0" tIns="0" rIns="0" bIns="0" rtlCol="0" anchor="t">
            <a:spAutoFit/>
          </a:bodyPr>
          <a:lstStyle/>
          <a:p>
            <a:pPr marL="0" lvl="0" indent="0" algn="ctr">
              <a:lnSpc>
                <a:spcPts val="4428"/>
              </a:lnSpc>
              <a:spcBef>
                <a:spcPct val="0"/>
              </a:spcBef>
            </a:pPr>
            <a:r>
              <a:rPr lang="en-US" sz="3600" spc="46">
                <a:solidFill>
                  <a:srgbClr val="FFDF2B"/>
                </a:solidFill>
                <a:latin typeface="Aileron Bold"/>
              </a:rPr>
              <a:t>Tec</a:t>
            </a:r>
            <a:r>
              <a:rPr lang="en-US" sz="3600" u="none" spc="46">
                <a:solidFill>
                  <a:srgbClr val="FFDF2B"/>
                </a:solidFill>
                <a:latin typeface="Aileron Bold"/>
              </a:rPr>
              <a:t>hnologies that made IoT possible</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56442"/>
            <a:ext cx="3242169" cy="3242169"/>
          </a:xfrm>
          <a:prstGeom prst="rect">
            <a:avLst/>
          </a:prstGeom>
        </p:spPr>
      </p:pic>
      <p:sp>
        <p:nvSpPr>
          <p:cNvPr id="4" name="Freeform 4"/>
          <p:cNvSpPr/>
          <p:nvPr/>
        </p:nvSpPr>
        <p:spPr>
          <a:xfrm>
            <a:off x="-304799" y="1004503"/>
            <a:ext cx="18211800" cy="9396797"/>
          </a:xfrm>
          <a:custGeom>
            <a:avLst/>
            <a:gdLst/>
            <a:ahLst/>
            <a:cxnLst/>
            <a:rect l="l" t="t" r="r" b="b"/>
            <a:pathLst>
              <a:path w="15540373" h="7477821">
                <a:moveTo>
                  <a:pt x="0" y="0"/>
                </a:moveTo>
                <a:lnTo>
                  <a:pt x="15540373" y="0"/>
                </a:lnTo>
                <a:lnTo>
                  <a:pt x="15540373" y="7477821"/>
                </a:lnTo>
                <a:lnTo>
                  <a:pt x="0" y="7477821"/>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309568" y="1004503"/>
            <a:ext cx="7403599" cy="818007"/>
          </a:xfrm>
          <a:prstGeom prst="rect">
            <a:avLst/>
          </a:prstGeom>
        </p:spPr>
        <p:txBody>
          <a:bodyPr lIns="0" tIns="0" rIns="0" bIns="0" rtlCol="0" anchor="t">
            <a:spAutoFit/>
          </a:bodyPr>
          <a:lstStyle/>
          <a:p>
            <a:pPr marL="0" lvl="0" indent="0" algn="ctr">
              <a:lnSpc>
                <a:spcPts val="6519"/>
              </a:lnSpc>
              <a:spcBef>
                <a:spcPct val="0"/>
              </a:spcBef>
            </a:pPr>
            <a:r>
              <a:rPr lang="en-US" sz="5300">
                <a:solidFill>
                  <a:srgbClr val="6900FF"/>
                </a:solidFill>
                <a:latin typeface="Montaser Arabic Bold"/>
              </a:rPr>
              <a:t>Matter Data model</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56442"/>
            <a:ext cx="3242169" cy="3242169"/>
          </a:xfrm>
          <a:prstGeom prst="rect">
            <a:avLst/>
          </a:prstGeom>
        </p:spPr>
      </p:pic>
      <p:sp>
        <p:nvSpPr>
          <p:cNvPr id="4" name="Freeform 4"/>
          <p:cNvSpPr/>
          <p:nvPr/>
        </p:nvSpPr>
        <p:spPr>
          <a:xfrm>
            <a:off x="-457199" y="1485900"/>
            <a:ext cx="18516600" cy="9067800"/>
          </a:xfrm>
          <a:custGeom>
            <a:avLst/>
            <a:gdLst/>
            <a:ahLst/>
            <a:cxnLst/>
            <a:rect l="l" t="t" r="r" b="b"/>
            <a:pathLst>
              <a:path w="14788913" h="7396524">
                <a:moveTo>
                  <a:pt x="0" y="0"/>
                </a:moveTo>
                <a:lnTo>
                  <a:pt x="14788914" y="0"/>
                </a:lnTo>
                <a:lnTo>
                  <a:pt x="14788914" y="7396524"/>
                </a:lnTo>
                <a:lnTo>
                  <a:pt x="0" y="7396524"/>
                </a:lnTo>
                <a:lnTo>
                  <a:pt x="0" y="0"/>
                </a:lnTo>
                <a:close/>
              </a:path>
            </a:pathLst>
          </a:custGeom>
          <a:blipFill>
            <a:blip r:embed="rId3"/>
            <a:stretch>
              <a:fillRect l="-2424" r="-2424"/>
            </a:stretch>
          </a:blipFill>
        </p:spPr>
        <p:txBody>
          <a:bodyPr/>
          <a:lstStyle/>
          <a:p>
            <a:endParaRPr lang="en-US"/>
          </a:p>
        </p:txBody>
      </p:sp>
      <p:sp>
        <p:nvSpPr>
          <p:cNvPr id="5" name="TextBox 5"/>
          <p:cNvSpPr txBox="1"/>
          <p:nvPr/>
        </p:nvSpPr>
        <p:spPr>
          <a:xfrm>
            <a:off x="5442201" y="1146115"/>
            <a:ext cx="7403599" cy="818007"/>
          </a:xfrm>
          <a:prstGeom prst="rect">
            <a:avLst/>
          </a:prstGeom>
        </p:spPr>
        <p:txBody>
          <a:bodyPr lIns="0" tIns="0" rIns="0" bIns="0" rtlCol="0" anchor="t">
            <a:spAutoFit/>
          </a:bodyPr>
          <a:lstStyle/>
          <a:p>
            <a:pPr marL="0" lvl="0" indent="0" algn="ctr">
              <a:lnSpc>
                <a:spcPts val="6519"/>
              </a:lnSpc>
              <a:spcBef>
                <a:spcPct val="0"/>
              </a:spcBef>
            </a:pPr>
            <a:r>
              <a:rPr lang="en-US" sz="5300">
                <a:solidFill>
                  <a:srgbClr val="6900FF"/>
                </a:solidFill>
                <a:latin typeface="Montaser Arabic Bold"/>
              </a:rPr>
              <a:t>Clien-Server Clusters</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0" y="0"/>
            <a:ext cx="4484618" cy="4484618"/>
          </a:xfrm>
          <a:prstGeom prst="rect">
            <a:avLst/>
          </a:prstGeom>
        </p:spPr>
      </p:pic>
      <p:pic>
        <p:nvPicPr>
          <p:cNvPr id="3" name="Picture 3"/>
          <p:cNvPicPr>
            <a:picLocks noChangeAspect="1"/>
          </p:cNvPicPr>
          <p:nvPr/>
        </p:nvPicPr>
        <p:blipFill>
          <a:blip r:embed="rId2"/>
          <a:srcRect/>
          <a:stretch>
            <a:fillRect/>
          </a:stretch>
        </p:blipFill>
        <p:spPr>
          <a:xfrm>
            <a:off x="13803382" y="5802382"/>
            <a:ext cx="4484618" cy="4484618"/>
          </a:xfrm>
          <a:prstGeom prst="rect">
            <a:avLst/>
          </a:prstGeom>
        </p:spPr>
      </p:pic>
      <p:sp>
        <p:nvSpPr>
          <p:cNvPr id="4" name="TextBox 4"/>
          <p:cNvSpPr txBox="1"/>
          <p:nvPr/>
        </p:nvSpPr>
        <p:spPr>
          <a:xfrm>
            <a:off x="3194658" y="3458531"/>
            <a:ext cx="12263601" cy="2606420"/>
          </a:xfrm>
          <a:prstGeom prst="rect">
            <a:avLst/>
          </a:prstGeom>
        </p:spPr>
        <p:txBody>
          <a:bodyPr lIns="0" tIns="0" rIns="0" bIns="0" rtlCol="0" anchor="t">
            <a:spAutoFit/>
          </a:bodyPr>
          <a:lstStyle/>
          <a:p>
            <a:pPr algn="ctr">
              <a:lnSpc>
                <a:spcPts val="10332"/>
              </a:lnSpc>
            </a:pPr>
            <a:r>
              <a:rPr lang="en-US" sz="8400">
                <a:solidFill>
                  <a:srgbClr val="FFFFFF"/>
                </a:solidFill>
                <a:latin typeface="Assistant Bold"/>
              </a:rPr>
              <a:t>04-Các tính năng chính</a:t>
            </a:r>
          </a:p>
          <a:p>
            <a:pPr marL="0" lvl="0" indent="0" algn="ctr">
              <a:lnSpc>
                <a:spcPts val="10332"/>
              </a:lnSpc>
              <a:spcBef>
                <a:spcPct val="0"/>
              </a:spcBef>
            </a:pPr>
            <a:endParaRPr lang="en-US" sz="8400">
              <a:solidFill>
                <a:srgbClr val="FFFFFF"/>
              </a:solidFill>
              <a:latin typeface="Assistant Bold"/>
            </a:endParaRPr>
          </a:p>
        </p:txBody>
      </p:sp>
      <p:sp>
        <p:nvSpPr>
          <p:cNvPr id="5" name="TextBox 5"/>
          <p:cNvSpPr txBox="1"/>
          <p:nvPr/>
        </p:nvSpPr>
        <p:spPr>
          <a:xfrm>
            <a:off x="4316391" y="4829308"/>
            <a:ext cx="10631748" cy="1936623"/>
          </a:xfrm>
          <a:prstGeom prst="rect">
            <a:avLst/>
          </a:prstGeom>
        </p:spPr>
        <p:txBody>
          <a:bodyPr lIns="0" tIns="0" rIns="0" bIns="0" rtlCol="0" anchor="t">
            <a:spAutoFit/>
          </a:bodyPr>
          <a:lstStyle/>
          <a:p>
            <a:pPr>
              <a:lnSpc>
                <a:spcPts val="5165"/>
              </a:lnSpc>
            </a:pPr>
            <a:r>
              <a:rPr lang="en-US" sz="4199" spc="54">
                <a:solidFill>
                  <a:srgbClr val="FFDF2B"/>
                </a:solidFill>
                <a:latin typeface="Assistant"/>
              </a:rPr>
              <a:t>Các tính năng  chính </a:t>
            </a:r>
          </a:p>
          <a:p>
            <a:pPr marL="0" lvl="0" indent="0">
              <a:lnSpc>
                <a:spcPts val="5165"/>
              </a:lnSpc>
              <a:spcBef>
                <a:spcPct val="0"/>
              </a:spcBef>
            </a:pPr>
            <a:r>
              <a:rPr lang="en-US" sz="4199" spc="54">
                <a:solidFill>
                  <a:srgbClr val="FFDF2B"/>
                </a:solidFill>
                <a:latin typeface="Assistant"/>
              </a:rPr>
              <a:t>Multi-Admin, Device-2- Giao tiếp thiết bị, Bảo mật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256457"/>
            <a:ext cx="3242169" cy="3242169"/>
          </a:xfrm>
          <a:prstGeom prst="rect">
            <a:avLst/>
          </a:prstGeom>
        </p:spPr>
      </p:pic>
      <p:sp>
        <p:nvSpPr>
          <p:cNvPr id="4" name="Freeform 4"/>
          <p:cNvSpPr/>
          <p:nvPr/>
        </p:nvSpPr>
        <p:spPr>
          <a:xfrm>
            <a:off x="9941739" y="2532589"/>
            <a:ext cx="6022147" cy="5951654"/>
          </a:xfrm>
          <a:custGeom>
            <a:avLst/>
            <a:gdLst/>
            <a:ahLst/>
            <a:cxnLst/>
            <a:rect l="l" t="t" r="r" b="b"/>
            <a:pathLst>
              <a:path w="6022147" h="5951654">
                <a:moveTo>
                  <a:pt x="0" y="0"/>
                </a:moveTo>
                <a:lnTo>
                  <a:pt x="6022146" y="0"/>
                </a:lnTo>
                <a:lnTo>
                  <a:pt x="6022146" y="5951654"/>
                </a:lnTo>
                <a:lnTo>
                  <a:pt x="0" y="5951654"/>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1621085" y="1795036"/>
            <a:ext cx="5816873" cy="2066925"/>
          </a:xfrm>
          <a:prstGeom prst="rect">
            <a:avLst/>
          </a:prstGeom>
        </p:spPr>
        <p:txBody>
          <a:bodyPr lIns="0" tIns="0" rIns="0" bIns="0" rtlCol="0" anchor="t">
            <a:spAutoFit/>
          </a:bodyPr>
          <a:lstStyle/>
          <a:p>
            <a:pPr marL="647698" lvl="1" indent="-323849">
              <a:lnSpc>
                <a:spcPts val="4199"/>
              </a:lnSpc>
              <a:spcBef>
                <a:spcPct val="0"/>
              </a:spcBef>
              <a:buFont typeface="Arial"/>
              <a:buChar char="•"/>
            </a:pPr>
            <a:r>
              <a:rPr lang="en-US" sz="2999" spc="-29">
                <a:solidFill>
                  <a:srgbClr val="6900FF"/>
                </a:solidFill>
                <a:latin typeface="Montserrat Semi-Bold"/>
              </a:rPr>
              <a:t>Đa quản trị viên là một tính năng nền tảng trong Matter cung cấp khả năng tương tác</a:t>
            </a:r>
          </a:p>
        </p:txBody>
      </p:sp>
      <p:sp>
        <p:nvSpPr>
          <p:cNvPr id="6" name="TextBox 6"/>
          <p:cNvSpPr txBox="1"/>
          <p:nvPr/>
        </p:nvSpPr>
        <p:spPr>
          <a:xfrm>
            <a:off x="6119206" y="693992"/>
            <a:ext cx="6445694" cy="659891"/>
          </a:xfrm>
          <a:prstGeom prst="rect">
            <a:avLst/>
          </a:prstGeom>
        </p:spPr>
        <p:txBody>
          <a:bodyPr lIns="0" tIns="0" rIns="0" bIns="0" rtlCol="0" anchor="t">
            <a:spAutoFit/>
          </a:bodyPr>
          <a:lstStyle/>
          <a:p>
            <a:pPr marL="0" lvl="0" indent="0" algn="ctr">
              <a:lnSpc>
                <a:spcPts val="5289"/>
              </a:lnSpc>
              <a:spcBef>
                <a:spcPct val="0"/>
              </a:spcBef>
            </a:pPr>
            <a:r>
              <a:rPr lang="en-US" sz="4300">
                <a:solidFill>
                  <a:srgbClr val="6900FF"/>
                </a:solidFill>
                <a:latin typeface="Montaser Arabic Bold"/>
              </a:rPr>
              <a:t>Multi-Admin Support</a:t>
            </a:r>
          </a:p>
        </p:txBody>
      </p:sp>
      <p:sp>
        <p:nvSpPr>
          <p:cNvPr id="7" name="TextBox 7"/>
          <p:cNvSpPr txBox="1"/>
          <p:nvPr/>
        </p:nvSpPr>
        <p:spPr>
          <a:xfrm>
            <a:off x="1621085" y="4229099"/>
            <a:ext cx="6231897" cy="1543050"/>
          </a:xfrm>
          <a:prstGeom prst="rect">
            <a:avLst/>
          </a:prstGeom>
        </p:spPr>
        <p:txBody>
          <a:bodyPr lIns="0" tIns="0" rIns="0" bIns="0" rtlCol="0" anchor="t">
            <a:spAutoFit/>
          </a:bodyPr>
          <a:lstStyle/>
          <a:p>
            <a:pPr marL="647698" lvl="1" indent="-323849">
              <a:lnSpc>
                <a:spcPts val="4199"/>
              </a:lnSpc>
              <a:spcBef>
                <a:spcPct val="0"/>
              </a:spcBef>
              <a:buFont typeface="Arial"/>
              <a:buChar char="•"/>
            </a:pPr>
            <a:r>
              <a:rPr lang="en-US" sz="2999" spc="-29">
                <a:solidFill>
                  <a:srgbClr val="6900FF"/>
                </a:solidFill>
                <a:latin typeface="Montserrat Semi-Bold"/>
              </a:rPr>
              <a:t>Các thiết bị Matter tham gia vào nhiều hệ sinh thái cùng một lúc.</a:t>
            </a:r>
          </a:p>
        </p:txBody>
      </p:sp>
      <p:sp>
        <p:nvSpPr>
          <p:cNvPr id="8" name="TextBox 8"/>
          <p:cNvSpPr txBox="1"/>
          <p:nvPr/>
        </p:nvSpPr>
        <p:spPr>
          <a:xfrm>
            <a:off x="1621085" y="6143625"/>
            <a:ext cx="6649027" cy="3114675"/>
          </a:xfrm>
          <a:prstGeom prst="rect">
            <a:avLst/>
          </a:prstGeom>
        </p:spPr>
        <p:txBody>
          <a:bodyPr lIns="0" tIns="0" rIns="0" bIns="0" rtlCol="0" anchor="t">
            <a:spAutoFit/>
          </a:bodyPr>
          <a:lstStyle/>
          <a:p>
            <a:pPr marL="647698" lvl="1" indent="-323849">
              <a:lnSpc>
                <a:spcPts val="4199"/>
              </a:lnSpc>
              <a:spcBef>
                <a:spcPct val="0"/>
              </a:spcBef>
              <a:buFont typeface="Arial"/>
              <a:buChar char="•"/>
            </a:pPr>
            <a:r>
              <a:rPr lang="en-US" sz="2999" spc="-29">
                <a:solidFill>
                  <a:srgbClr val="6900FF"/>
                </a:solidFill>
                <a:latin typeface="Montserrat Semi-Bold"/>
              </a:rPr>
              <a:t>Người dùng có thể kiểm soát thiết bị nào họ chia sẻ với hệ thống nào ở cấp độ cá nhân và có thể dễ dàng thêm nhiều thiết bị vào một hệ sinh thái mới để thử trải nghiệm mới</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2069001" y="0"/>
            <a:ext cx="7184784" cy="7184784"/>
          </a:xfrm>
          <a:prstGeom prst="rect">
            <a:avLst/>
          </a:prstGeom>
        </p:spPr>
      </p:pic>
      <p:grpSp>
        <p:nvGrpSpPr>
          <p:cNvPr id="3" name="Group 3"/>
          <p:cNvGrpSpPr/>
          <p:nvPr/>
        </p:nvGrpSpPr>
        <p:grpSpPr>
          <a:xfrm>
            <a:off x="953807" y="3981845"/>
            <a:ext cx="17334193" cy="5166661"/>
            <a:chOff x="0" y="0"/>
            <a:chExt cx="23112257" cy="6888881"/>
          </a:xfrm>
        </p:grpSpPr>
        <p:sp>
          <p:nvSpPr>
            <p:cNvPr id="4" name="TextBox 4"/>
            <p:cNvSpPr txBox="1"/>
            <p:nvPr/>
          </p:nvSpPr>
          <p:spPr>
            <a:xfrm>
              <a:off x="3579" y="-19050"/>
              <a:ext cx="12335658" cy="824230"/>
            </a:xfrm>
            <a:prstGeom prst="rect">
              <a:avLst/>
            </a:prstGeom>
          </p:spPr>
          <p:txBody>
            <a:bodyPr lIns="0" tIns="0" rIns="0" bIns="0" rtlCol="0" anchor="t">
              <a:spAutoFit/>
            </a:bodyPr>
            <a:lstStyle/>
            <a:p>
              <a:pPr marL="0" lvl="0" indent="0">
                <a:lnSpc>
                  <a:spcPts val="4919"/>
                </a:lnSpc>
                <a:spcBef>
                  <a:spcPct val="0"/>
                </a:spcBef>
              </a:pPr>
              <a:endParaRPr/>
            </a:p>
          </p:txBody>
        </p:sp>
        <p:sp>
          <p:nvSpPr>
            <p:cNvPr id="5" name="TextBox 5"/>
            <p:cNvSpPr txBox="1"/>
            <p:nvPr/>
          </p:nvSpPr>
          <p:spPr>
            <a:xfrm>
              <a:off x="0" y="4744613"/>
              <a:ext cx="23112257" cy="2144268"/>
            </a:xfrm>
            <a:prstGeom prst="rect">
              <a:avLst/>
            </a:prstGeom>
          </p:spPr>
          <p:txBody>
            <a:bodyPr lIns="0" tIns="0" rIns="0" bIns="0" rtlCol="0" anchor="t">
              <a:spAutoFit/>
            </a:bodyPr>
            <a:lstStyle/>
            <a:p>
              <a:pPr algn="r">
                <a:lnSpc>
                  <a:spcPts val="12791"/>
                </a:lnSpc>
                <a:spcBef>
                  <a:spcPct val="0"/>
                </a:spcBef>
              </a:pPr>
              <a:endParaRPr/>
            </a:p>
          </p:txBody>
        </p:sp>
        <p:sp>
          <p:nvSpPr>
            <p:cNvPr id="6" name="TextBox 6"/>
            <p:cNvSpPr txBox="1"/>
            <p:nvPr/>
          </p:nvSpPr>
          <p:spPr>
            <a:xfrm>
              <a:off x="3579" y="473626"/>
              <a:ext cx="23108678" cy="3931184"/>
            </a:xfrm>
            <a:prstGeom prst="rect">
              <a:avLst/>
            </a:prstGeom>
          </p:spPr>
          <p:txBody>
            <a:bodyPr lIns="0" tIns="0" rIns="0" bIns="0" rtlCol="0" anchor="t">
              <a:spAutoFit/>
            </a:bodyPr>
            <a:lstStyle/>
            <a:p>
              <a:pPr>
                <a:lnSpc>
                  <a:spcPts val="13055"/>
                </a:lnSpc>
              </a:pPr>
              <a:r>
                <a:rPr lang="en-US" sz="6100" spc="42">
                  <a:solidFill>
                    <a:srgbClr val="F1409A"/>
                  </a:solidFill>
                  <a:latin typeface="Paytone One"/>
                </a:rPr>
                <a:t>01</a:t>
              </a:r>
              <a:r>
                <a:rPr lang="en-US" sz="6100" spc="42">
                  <a:solidFill>
                    <a:srgbClr val="FFFFFF"/>
                  </a:solidFill>
                  <a:latin typeface="Paytone One"/>
                </a:rPr>
                <a:t>- Giới thiệu giao thức Matter </a:t>
              </a:r>
            </a:p>
            <a:p>
              <a:pPr>
                <a:lnSpc>
                  <a:spcPts val="12627"/>
                </a:lnSpc>
              </a:pPr>
              <a:r>
                <a:rPr lang="en-US" sz="5900" spc="41">
                  <a:solidFill>
                    <a:srgbClr val="F1409A"/>
                  </a:solidFill>
                  <a:latin typeface="Paytone One"/>
                </a:rPr>
                <a:t>02</a:t>
              </a:r>
              <a:r>
                <a:rPr lang="en-US" sz="5900" spc="41">
                  <a:solidFill>
                    <a:srgbClr val="FFFFFF"/>
                  </a:solidFill>
                  <a:latin typeface="Paytone One"/>
                </a:rPr>
                <a:t>- Chứng chỉ Matter  và chứng nhận thiết bị</a:t>
              </a:r>
            </a:p>
          </p:txBody>
        </p:sp>
      </p:grpSp>
      <p:grpSp>
        <p:nvGrpSpPr>
          <p:cNvPr id="7" name="Group 7"/>
          <p:cNvGrpSpPr/>
          <p:nvPr/>
        </p:nvGrpSpPr>
        <p:grpSpPr>
          <a:xfrm>
            <a:off x="692545" y="1657712"/>
            <a:ext cx="11788901" cy="2814468"/>
            <a:chOff x="0" y="0"/>
            <a:chExt cx="15718534" cy="3752624"/>
          </a:xfrm>
        </p:grpSpPr>
        <p:sp>
          <p:nvSpPr>
            <p:cNvPr id="8" name="TextBox 8"/>
            <p:cNvSpPr txBox="1"/>
            <p:nvPr/>
          </p:nvSpPr>
          <p:spPr>
            <a:xfrm>
              <a:off x="0" y="28575"/>
              <a:ext cx="15718534" cy="2814916"/>
            </a:xfrm>
            <a:prstGeom prst="rect">
              <a:avLst/>
            </a:prstGeom>
          </p:spPr>
          <p:txBody>
            <a:bodyPr lIns="0" tIns="0" rIns="0" bIns="0" rtlCol="0" anchor="t">
              <a:spAutoFit/>
            </a:bodyPr>
            <a:lstStyle/>
            <a:p>
              <a:pPr>
                <a:lnSpc>
                  <a:spcPts val="10194"/>
                </a:lnSpc>
              </a:pPr>
              <a:r>
                <a:rPr lang="en-US" sz="8639">
                  <a:solidFill>
                    <a:srgbClr val="FFDE59"/>
                  </a:solidFill>
                  <a:latin typeface="Paytone One"/>
                </a:rPr>
                <a:t>Giao Thức Matter</a:t>
              </a:r>
            </a:p>
            <a:p>
              <a:pPr>
                <a:lnSpc>
                  <a:spcPts val="6592"/>
                </a:lnSpc>
              </a:pPr>
              <a:endParaRPr lang="en-US" sz="8639">
                <a:solidFill>
                  <a:srgbClr val="FFDE59"/>
                </a:solidFill>
                <a:latin typeface="Paytone One"/>
              </a:endParaRPr>
            </a:p>
          </p:txBody>
        </p:sp>
        <p:sp>
          <p:nvSpPr>
            <p:cNvPr id="9" name="TextBox 9"/>
            <p:cNvSpPr txBox="1"/>
            <p:nvPr/>
          </p:nvSpPr>
          <p:spPr>
            <a:xfrm>
              <a:off x="0" y="3305079"/>
              <a:ext cx="12637071" cy="447544"/>
            </a:xfrm>
            <a:prstGeom prst="rect">
              <a:avLst/>
            </a:prstGeom>
          </p:spPr>
          <p:txBody>
            <a:bodyPr lIns="0" tIns="0" rIns="0" bIns="0" rtlCol="0" anchor="t">
              <a:spAutoFit/>
            </a:bodyPr>
            <a:lstStyle/>
            <a:p>
              <a:pPr marL="0" lvl="0" indent="0" algn="l">
                <a:lnSpc>
                  <a:spcPts val="2643"/>
                </a:lnSpc>
                <a:spcBef>
                  <a:spcPct val="0"/>
                </a:spcBef>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56442"/>
            <a:ext cx="3242169" cy="3242169"/>
          </a:xfrm>
          <a:prstGeom prst="rect">
            <a:avLst/>
          </a:prstGeom>
        </p:spPr>
      </p:pic>
      <p:sp>
        <p:nvSpPr>
          <p:cNvPr id="4" name="Freeform 4"/>
          <p:cNvSpPr/>
          <p:nvPr/>
        </p:nvSpPr>
        <p:spPr>
          <a:xfrm>
            <a:off x="1621085" y="2400249"/>
            <a:ext cx="15650242" cy="7350004"/>
          </a:xfrm>
          <a:custGeom>
            <a:avLst/>
            <a:gdLst/>
            <a:ahLst/>
            <a:cxnLst/>
            <a:rect l="l" t="t" r="r" b="b"/>
            <a:pathLst>
              <a:path w="15650242" h="7350004">
                <a:moveTo>
                  <a:pt x="0" y="0"/>
                </a:moveTo>
                <a:lnTo>
                  <a:pt x="15650241" y="0"/>
                </a:lnTo>
                <a:lnTo>
                  <a:pt x="15650241" y="7350003"/>
                </a:lnTo>
                <a:lnTo>
                  <a:pt x="0" y="7350003"/>
                </a:lnTo>
                <a:lnTo>
                  <a:pt x="0" y="0"/>
                </a:lnTo>
                <a:close/>
              </a:path>
            </a:pathLst>
          </a:custGeom>
          <a:blipFill>
            <a:blip r:embed="rId3"/>
            <a:stretch>
              <a:fillRect/>
            </a:stretch>
          </a:blipFill>
          <a:ln cap="rnd">
            <a:noFill/>
            <a:prstDash val="solid"/>
            <a:round/>
          </a:ln>
        </p:spPr>
        <p:txBody>
          <a:bodyPr/>
          <a:lstStyle/>
          <a:p>
            <a:endParaRPr lang="en-US"/>
          </a:p>
        </p:txBody>
      </p:sp>
      <p:sp>
        <p:nvSpPr>
          <p:cNvPr id="5" name="TextBox 5"/>
          <p:cNvSpPr txBox="1"/>
          <p:nvPr/>
        </p:nvSpPr>
        <p:spPr>
          <a:xfrm>
            <a:off x="6119206" y="693992"/>
            <a:ext cx="6445694" cy="659891"/>
          </a:xfrm>
          <a:prstGeom prst="rect">
            <a:avLst/>
          </a:prstGeom>
        </p:spPr>
        <p:txBody>
          <a:bodyPr lIns="0" tIns="0" rIns="0" bIns="0" rtlCol="0" anchor="t">
            <a:spAutoFit/>
          </a:bodyPr>
          <a:lstStyle/>
          <a:p>
            <a:pPr marL="0" lvl="0" indent="0" algn="ctr">
              <a:lnSpc>
                <a:spcPts val="5289"/>
              </a:lnSpc>
              <a:spcBef>
                <a:spcPct val="0"/>
              </a:spcBef>
            </a:pPr>
            <a:r>
              <a:rPr lang="en-US" sz="4300">
                <a:solidFill>
                  <a:srgbClr val="6900FF"/>
                </a:solidFill>
                <a:latin typeface="Montaser Arabic Bold"/>
              </a:rPr>
              <a:t>Device to Device</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5441936" y="7440936"/>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56442"/>
            <a:ext cx="3242169" cy="3242169"/>
          </a:xfrm>
          <a:prstGeom prst="rect">
            <a:avLst/>
          </a:prstGeom>
        </p:spPr>
      </p:pic>
      <p:sp>
        <p:nvSpPr>
          <p:cNvPr id="4" name="Freeform 4"/>
          <p:cNvSpPr/>
          <p:nvPr/>
        </p:nvSpPr>
        <p:spPr>
          <a:xfrm>
            <a:off x="2527083" y="1959366"/>
            <a:ext cx="1430173" cy="1400433"/>
          </a:xfrm>
          <a:custGeom>
            <a:avLst/>
            <a:gdLst/>
            <a:ahLst/>
            <a:cxnLst/>
            <a:rect l="l" t="t" r="r" b="b"/>
            <a:pathLst>
              <a:path w="1430173" h="1400433">
                <a:moveTo>
                  <a:pt x="0" y="0"/>
                </a:moveTo>
                <a:lnTo>
                  <a:pt x="1430173" y="0"/>
                </a:lnTo>
                <a:lnTo>
                  <a:pt x="1430173" y="1400432"/>
                </a:lnTo>
                <a:lnTo>
                  <a:pt x="0" y="1400432"/>
                </a:lnTo>
                <a:lnTo>
                  <a:pt x="0" y="0"/>
                </a:lnTo>
                <a:close/>
              </a:path>
            </a:pathLst>
          </a:custGeom>
          <a:blipFill>
            <a:blip r:embed="rId3"/>
            <a:stretch>
              <a:fillRect r="-9058"/>
            </a:stretch>
          </a:blipFill>
        </p:spPr>
        <p:txBody>
          <a:bodyPr/>
          <a:lstStyle/>
          <a:p>
            <a:endParaRPr lang="en-US"/>
          </a:p>
        </p:txBody>
      </p:sp>
      <p:sp>
        <p:nvSpPr>
          <p:cNvPr id="5" name="Freeform 5"/>
          <p:cNvSpPr/>
          <p:nvPr/>
        </p:nvSpPr>
        <p:spPr>
          <a:xfrm>
            <a:off x="2532113" y="4497814"/>
            <a:ext cx="1542759" cy="1240257"/>
          </a:xfrm>
          <a:custGeom>
            <a:avLst/>
            <a:gdLst/>
            <a:ahLst/>
            <a:cxnLst/>
            <a:rect l="l" t="t" r="r" b="b"/>
            <a:pathLst>
              <a:path w="1542759" h="1240257">
                <a:moveTo>
                  <a:pt x="0" y="0"/>
                </a:moveTo>
                <a:lnTo>
                  <a:pt x="1542758" y="0"/>
                </a:lnTo>
                <a:lnTo>
                  <a:pt x="1542758" y="1240257"/>
                </a:lnTo>
                <a:lnTo>
                  <a:pt x="0" y="1240257"/>
                </a:lnTo>
                <a:lnTo>
                  <a:pt x="0" y="0"/>
                </a:lnTo>
                <a:close/>
              </a:path>
            </a:pathLst>
          </a:custGeom>
          <a:blipFill>
            <a:blip r:embed="rId4"/>
            <a:stretch>
              <a:fillRect/>
            </a:stretch>
          </a:blipFill>
        </p:spPr>
        <p:txBody>
          <a:bodyPr/>
          <a:lstStyle/>
          <a:p>
            <a:endParaRPr lang="en-US"/>
          </a:p>
        </p:txBody>
      </p:sp>
      <p:sp>
        <p:nvSpPr>
          <p:cNvPr id="6" name="Freeform 6"/>
          <p:cNvSpPr/>
          <p:nvPr/>
        </p:nvSpPr>
        <p:spPr>
          <a:xfrm>
            <a:off x="2617040" y="7033352"/>
            <a:ext cx="1340216" cy="1419053"/>
          </a:xfrm>
          <a:custGeom>
            <a:avLst/>
            <a:gdLst/>
            <a:ahLst/>
            <a:cxnLst/>
            <a:rect l="l" t="t" r="r" b="b"/>
            <a:pathLst>
              <a:path w="1340216" h="1419053">
                <a:moveTo>
                  <a:pt x="0" y="0"/>
                </a:moveTo>
                <a:lnTo>
                  <a:pt x="1340216" y="0"/>
                </a:lnTo>
                <a:lnTo>
                  <a:pt x="1340216" y="1419053"/>
                </a:lnTo>
                <a:lnTo>
                  <a:pt x="0" y="1419053"/>
                </a:lnTo>
                <a:lnTo>
                  <a:pt x="0" y="0"/>
                </a:lnTo>
                <a:close/>
              </a:path>
            </a:pathLst>
          </a:custGeom>
          <a:blipFill>
            <a:blip r:embed="rId5"/>
            <a:stretch>
              <a:fillRect/>
            </a:stretch>
          </a:blipFill>
        </p:spPr>
        <p:txBody>
          <a:bodyPr/>
          <a:lstStyle/>
          <a:p>
            <a:endParaRPr lang="en-US"/>
          </a:p>
        </p:txBody>
      </p:sp>
      <p:sp>
        <p:nvSpPr>
          <p:cNvPr id="7" name="TextBox 7"/>
          <p:cNvSpPr txBox="1"/>
          <p:nvPr/>
        </p:nvSpPr>
        <p:spPr>
          <a:xfrm>
            <a:off x="4680688" y="904751"/>
            <a:ext cx="10162238" cy="706374"/>
          </a:xfrm>
          <a:prstGeom prst="rect">
            <a:avLst/>
          </a:prstGeom>
        </p:spPr>
        <p:txBody>
          <a:bodyPr lIns="0" tIns="0" rIns="0" bIns="0" rtlCol="0" anchor="t">
            <a:spAutoFit/>
          </a:bodyPr>
          <a:lstStyle/>
          <a:p>
            <a:pPr marL="0" lvl="0" indent="0" algn="ctr">
              <a:lnSpc>
                <a:spcPts val="5658"/>
              </a:lnSpc>
              <a:spcBef>
                <a:spcPct val="0"/>
              </a:spcBef>
            </a:pPr>
            <a:r>
              <a:rPr lang="en-US" sz="4600">
                <a:solidFill>
                  <a:srgbClr val="6900FF"/>
                </a:solidFill>
                <a:latin typeface="Montaser Arabic Bold"/>
              </a:rPr>
              <a:t>Mô hình bảo mật dữ liệu Matter</a:t>
            </a:r>
          </a:p>
        </p:txBody>
      </p:sp>
      <p:sp>
        <p:nvSpPr>
          <p:cNvPr id="8" name="TextBox 8"/>
          <p:cNvSpPr txBox="1"/>
          <p:nvPr/>
        </p:nvSpPr>
        <p:spPr>
          <a:xfrm>
            <a:off x="4113183" y="4783234"/>
            <a:ext cx="10377501" cy="585596"/>
          </a:xfrm>
          <a:prstGeom prst="rect">
            <a:avLst/>
          </a:prstGeom>
        </p:spPr>
        <p:txBody>
          <a:bodyPr lIns="0" tIns="0" rIns="0" bIns="0" rtlCol="0" anchor="t">
            <a:spAutoFit/>
          </a:bodyPr>
          <a:lstStyle/>
          <a:p>
            <a:pPr marL="0" lvl="0" indent="0" algn="ctr">
              <a:lnSpc>
                <a:spcPts val="4674"/>
              </a:lnSpc>
              <a:spcBef>
                <a:spcPct val="0"/>
              </a:spcBef>
            </a:pPr>
            <a:r>
              <a:rPr lang="en-US" sz="3800">
                <a:solidFill>
                  <a:srgbClr val="6900FF"/>
                </a:solidFill>
                <a:latin typeface="Montaser Arabic Bold"/>
              </a:rPr>
              <a:t>Cơ sở hạ tầng khóa công khai (PKI)</a:t>
            </a:r>
          </a:p>
        </p:txBody>
      </p:sp>
      <p:sp>
        <p:nvSpPr>
          <p:cNvPr id="9" name="TextBox 9"/>
          <p:cNvSpPr txBox="1"/>
          <p:nvPr/>
        </p:nvSpPr>
        <p:spPr>
          <a:xfrm>
            <a:off x="3824189" y="2301859"/>
            <a:ext cx="11469669" cy="585596"/>
          </a:xfrm>
          <a:prstGeom prst="rect">
            <a:avLst/>
          </a:prstGeom>
        </p:spPr>
        <p:txBody>
          <a:bodyPr lIns="0" tIns="0" rIns="0" bIns="0" rtlCol="0" anchor="t">
            <a:spAutoFit/>
          </a:bodyPr>
          <a:lstStyle/>
          <a:p>
            <a:pPr marL="0" lvl="0" indent="0" algn="ctr">
              <a:lnSpc>
                <a:spcPts val="4674"/>
              </a:lnSpc>
              <a:spcBef>
                <a:spcPct val="0"/>
              </a:spcBef>
            </a:pPr>
            <a:r>
              <a:rPr lang="en-US" sz="3800">
                <a:solidFill>
                  <a:srgbClr val="6900FF"/>
                </a:solidFill>
                <a:latin typeface="Montaser Arabic Bold"/>
              </a:rPr>
              <a:t>Distributed Compliance Ledger(DCL)</a:t>
            </a:r>
          </a:p>
        </p:txBody>
      </p:sp>
      <p:sp>
        <p:nvSpPr>
          <p:cNvPr id="10" name="TextBox 10"/>
          <p:cNvSpPr txBox="1"/>
          <p:nvPr/>
        </p:nvSpPr>
        <p:spPr>
          <a:xfrm>
            <a:off x="4074871" y="7261976"/>
            <a:ext cx="10567803" cy="566927"/>
          </a:xfrm>
          <a:prstGeom prst="rect">
            <a:avLst/>
          </a:prstGeom>
        </p:spPr>
        <p:txBody>
          <a:bodyPr lIns="0" tIns="0" rIns="0" bIns="0" rtlCol="0" anchor="t">
            <a:spAutoFit/>
          </a:bodyPr>
          <a:lstStyle/>
          <a:p>
            <a:pPr marL="0" lvl="0" indent="0" algn="ctr">
              <a:lnSpc>
                <a:spcPts val="4551"/>
              </a:lnSpc>
              <a:spcBef>
                <a:spcPct val="0"/>
              </a:spcBef>
            </a:pPr>
            <a:r>
              <a:rPr lang="en-US" sz="3700">
                <a:solidFill>
                  <a:srgbClr val="6900FF"/>
                </a:solidFill>
                <a:latin typeface="Montaser Arabic Bold"/>
              </a:rPr>
              <a:t>Danh sách kiểm soát truy cập (ACL)</a:t>
            </a:r>
          </a:p>
        </p:txBody>
      </p:sp>
      <p:sp>
        <p:nvSpPr>
          <p:cNvPr id="11" name="TextBox 11"/>
          <p:cNvSpPr txBox="1"/>
          <p:nvPr/>
        </p:nvSpPr>
        <p:spPr>
          <a:xfrm>
            <a:off x="5173084" y="3035409"/>
            <a:ext cx="9469590" cy="1462405"/>
          </a:xfrm>
          <a:prstGeom prst="rect">
            <a:avLst/>
          </a:prstGeom>
        </p:spPr>
        <p:txBody>
          <a:bodyPr lIns="0" tIns="0" rIns="0" bIns="0" rtlCol="0" anchor="t">
            <a:spAutoFit/>
          </a:bodyPr>
          <a:lstStyle/>
          <a:p>
            <a:pPr marL="0" lvl="0" indent="0">
              <a:lnSpc>
                <a:spcPts val="3919"/>
              </a:lnSpc>
              <a:spcBef>
                <a:spcPct val="0"/>
              </a:spcBef>
            </a:pPr>
            <a:r>
              <a:rPr lang="en-US" sz="2799" spc="-27">
                <a:solidFill>
                  <a:srgbClr val="6900FF"/>
                </a:solidFill>
                <a:latin typeface="Montserrat Semi-Bold"/>
              </a:rPr>
              <a:t>Cho phép Liên minh Tiêu chuẩn Kết nối (CSA) và Nhà cung cấp được ủy quyền xuất bản thông tin về thiết bị Matter của họ</a:t>
            </a:r>
          </a:p>
        </p:txBody>
      </p:sp>
      <p:sp>
        <p:nvSpPr>
          <p:cNvPr id="12" name="TextBox 12"/>
          <p:cNvSpPr txBox="1"/>
          <p:nvPr/>
        </p:nvSpPr>
        <p:spPr>
          <a:xfrm>
            <a:off x="5173084" y="5334430"/>
            <a:ext cx="9469590" cy="967105"/>
          </a:xfrm>
          <a:prstGeom prst="rect">
            <a:avLst/>
          </a:prstGeom>
        </p:spPr>
        <p:txBody>
          <a:bodyPr lIns="0" tIns="0" rIns="0" bIns="0" rtlCol="0" anchor="t">
            <a:spAutoFit/>
          </a:bodyPr>
          <a:lstStyle/>
          <a:p>
            <a:pPr marL="0" lvl="0" indent="0">
              <a:lnSpc>
                <a:spcPts val="3919"/>
              </a:lnSpc>
              <a:spcBef>
                <a:spcPct val="0"/>
              </a:spcBef>
            </a:pPr>
            <a:r>
              <a:rPr lang="en-US" sz="2799" spc="-27">
                <a:solidFill>
                  <a:srgbClr val="6900FF"/>
                </a:solidFill>
                <a:latin typeface="Montserrat Semi-Bold"/>
              </a:rPr>
              <a:t>Sử dụng chứng chỉ dựa trên ECDSA để ký và xác thực. Giao tiếp được mã hóa qua mạng</a:t>
            </a:r>
          </a:p>
        </p:txBody>
      </p:sp>
      <p:sp>
        <p:nvSpPr>
          <p:cNvPr id="13" name="TextBox 13"/>
          <p:cNvSpPr txBox="1"/>
          <p:nvPr/>
        </p:nvSpPr>
        <p:spPr>
          <a:xfrm>
            <a:off x="5173084" y="7945040"/>
            <a:ext cx="9469590" cy="967105"/>
          </a:xfrm>
          <a:prstGeom prst="rect">
            <a:avLst/>
          </a:prstGeom>
        </p:spPr>
        <p:txBody>
          <a:bodyPr lIns="0" tIns="0" rIns="0" bIns="0" rtlCol="0" anchor="t">
            <a:spAutoFit/>
          </a:bodyPr>
          <a:lstStyle/>
          <a:p>
            <a:pPr marL="0" lvl="0" indent="0">
              <a:lnSpc>
                <a:spcPts val="3919"/>
              </a:lnSpc>
              <a:spcBef>
                <a:spcPct val="0"/>
              </a:spcBef>
            </a:pPr>
            <a:r>
              <a:rPr lang="en-US" sz="2799" spc="-27">
                <a:solidFill>
                  <a:srgbClr val="6900FF"/>
                </a:solidFill>
                <a:latin typeface="Montserrat Semi-Bold"/>
              </a:rPr>
              <a:t>Một danh sách chỉ định ai (NOC) có thể làm gì trên nút Matter này</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56442"/>
            <a:ext cx="3242169" cy="3242169"/>
          </a:xfrm>
          <a:prstGeom prst="rect">
            <a:avLst/>
          </a:prstGeom>
        </p:spPr>
      </p:pic>
      <p:sp>
        <p:nvSpPr>
          <p:cNvPr id="4" name="Freeform 4"/>
          <p:cNvSpPr/>
          <p:nvPr/>
        </p:nvSpPr>
        <p:spPr>
          <a:xfrm>
            <a:off x="913953" y="3067935"/>
            <a:ext cx="16525354" cy="6190365"/>
          </a:xfrm>
          <a:custGeom>
            <a:avLst/>
            <a:gdLst/>
            <a:ahLst/>
            <a:cxnLst/>
            <a:rect l="l" t="t" r="r" b="b"/>
            <a:pathLst>
              <a:path w="16525354" h="6190365">
                <a:moveTo>
                  <a:pt x="0" y="0"/>
                </a:moveTo>
                <a:lnTo>
                  <a:pt x="16525353" y="0"/>
                </a:lnTo>
                <a:lnTo>
                  <a:pt x="16525353" y="6190365"/>
                </a:lnTo>
                <a:lnTo>
                  <a:pt x="0" y="6190365"/>
                </a:lnTo>
                <a:lnTo>
                  <a:pt x="0" y="0"/>
                </a:lnTo>
                <a:close/>
              </a:path>
            </a:pathLst>
          </a:custGeom>
          <a:blipFill>
            <a:blip r:embed="rId3"/>
            <a:stretch>
              <a:fillRect r="-3125"/>
            </a:stretch>
          </a:blipFill>
        </p:spPr>
        <p:txBody>
          <a:bodyPr/>
          <a:lstStyle/>
          <a:p>
            <a:endParaRPr lang="en-US"/>
          </a:p>
        </p:txBody>
      </p:sp>
      <p:sp>
        <p:nvSpPr>
          <p:cNvPr id="5" name="TextBox 5"/>
          <p:cNvSpPr txBox="1"/>
          <p:nvPr/>
        </p:nvSpPr>
        <p:spPr>
          <a:xfrm>
            <a:off x="4680688" y="904751"/>
            <a:ext cx="9322731" cy="687704"/>
          </a:xfrm>
          <a:prstGeom prst="rect">
            <a:avLst/>
          </a:prstGeom>
        </p:spPr>
        <p:txBody>
          <a:bodyPr lIns="0" tIns="0" rIns="0" bIns="0" rtlCol="0" anchor="t">
            <a:spAutoFit/>
          </a:bodyPr>
          <a:lstStyle/>
          <a:p>
            <a:pPr marL="0" lvl="0" indent="0" algn="ctr">
              <a:lnSpc>
                <a:spcPts val="5535"/>
              </a:lnSpc>
              <a:spcBef>
                <a:spcPct val="0"/>
              </a:spcBef>
            </a:pPr>
            <a:r>
              <a:rPr lang="en-US" sz="4500">
                <a:solidFill>
                  <a:srgbClr val="6900FF"/>
                </a:solidFill>
                <a:latin typeface="Montaser Arabic Bold"/>
              </a:rPr>
              <a:t>Mô hình bảo mật dữ liệu Matter</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56442"/>
            <a:ext cx="3242169" cy="3242169"/>
          </a:xfrm>
          <a:prstGeom prst="rect">
            <a:avLst/>
          </a:prstGeom>
        </p:spPr>
      </p:pic>
      <p:sp>
        <p:nvSpPr>
          <p:cNvPr id="4" name="Freeform 4"/>
          <p:cNvSpPr/>
          <p:nvPr/>
        </p:nvSpPr>
        <p:spPr>
          <a:xfrm>
            <a:off x="2804858" y="1975173"/>
            <a:ext cx="12888016" cy="7619640"/>
          </a:xfrm>
          <a:custGeom>
            <a:avLst/>
            <a:gdLst/>
            <a:ahLst/>
            <a:cxnLst/>
            <a:rect l="l" t="t" r="r" b="b"/>
            <a:pathLst>
              <a:path w="12888016" h="7619640">
                <a:moveTo>
                  <a:pt x="0" y="0"/>
                </a:moveTo>
                <a:lnTo>
                  <a:pt x="12888016" y="0"/>
                </a:lnTo>
                <a:lnTo>
                  <a:pt x="12888016" y="7619640"/>
                </a:lnTo>
                <a:lnTo>
                  <a:pt x="0" y="7619640"/>
                </a:lnTo>
                <a:lnTo>
                  <a:pt x="0" y="0"/>
                </a:lnTo>
                <a:close/>
              </a:path>
            </a:pathLst>
          </a:custGeom>
          <a:blipFill>
            <a:blip r:embed="rId3"/>
            <a:stretch>
              <a:fillRect t="-827" b="-827"/>
            </a:stretch>
          </a:blipFill>
        </p:spPr>
        <p:txBody>
          <a:bodyPr/>
          <a:lstStyle/>
          <a:p>
            <a:endParaRPr lang="en-US"/>
          </a:p>
        </p:txBody>
      </p:sp>
      <p:sp>
        <p:nvSpPr>
          <p:cNvPr id="5" name="TextBox 5"/>
          <p:cNvSpPr txBox="1"/>
          <p:nvPr/>
        </p:nvSpPr>
        <p:spPr>
          <a:xfrm>
            <a:off x="4965561" y="1004503"/>
            <a:ext cx="8772034" cy="818007"/>
          </a:xfrm>
          <a:prstGeom prst="rect">
            <a:avLst/>
          </a:prstGeom>
        </p:spPr>
        <p:txBody>
          <a:bodyPr lIns="0" tIns="0" rIns="0" bIns="0" rtlCol="0" anchor="t">
            <a:spAutoFit/>
          </a:bodyPr>
          <a:lstStyle/>
          <a:p>
            <a:pPr marL="0" lvl="0" indent="0" algn="ctr">
              <a:lnSpc>
                <a:spcPts val="6519"/>
              </a:lnSpc>
              <a:spcBef>
                <a:spcPct val="0"/>
              </a:spcBef>
            </a:pPr>
            <a:r>
              <a:rPr lang="en-US" sz="5300">
                <a:solidFill>
                  <a:srgbClr val="6900FF"/>
                </a:solidFill>
                <a:latin typeface="Montaser Arabic Bold"/>
              </a:rPr>
              <a:t>Espress Matter Products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0" y="-56442"/>
            <a:ext cx="3242169" cy="3242169"/>
          </a:xfrm>
          <a:prstGeom prst="rect">
            <a:avLst/>
          </a:prstGeom>
        </p:spPr>
      </p:pic>
      <p:sp>
        <p:nvSpPr>
          <p:cNvPr id="4" name="Freeform 4"/>
          <p:cNvSpPr/>
          <p:nvPr/>
        </p:nvSpPr>
        <p:spPr>
          <a:xfrm>
            <a:off x="2989882" y="2846064"/>
            <a:ext cx="12718767" cy="6899723"/>
          </a:xfrm>
          <a:custGeom>
            <a:avLst/>
            <a:gdLst/>
            <a:ahLst/>
            <a:cxnLst/>
            <a:rect l="l" t="t" r="r" b="b"/>
            <a:pathLst>
              <a:path w="12718767" h="6899723">
                <a:moveTo>
                  <a:pt x="0" y="0"/>
                </a:moveTo>
                <a:lnTo>
                  <a:pt x="12718767" y="0"/>
                </a:lnTo>
                <a:lnTo>
                  <a:pt x="12718767" y="6899723"/>
                </a:lnTo>
                <a:lnTo>
                  <a:pt x="0" y="6899723"/>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290518" y="1004503"/>
            <a:ext cx="7403599" cy="818007"/>
          </a:xfrm>
          <a:prstGeom prst="rect">
            <a:avLst/>
          </a:prstGeom>
        </p:spPr>
        <p:txBody>
          <a:bodyPr lIns="0" tIns="0" rIns="0" bIns="0" rtlCol="0" anchor="t">
            <a:spAutoFit/>
          </a:bodyPr>
          <a:lstStyle/>
          <a:p>
            <a:pPr marL="0" lvl="0" indent="0" algn="ctr">
              <a:lnSpc>
                <a:spcPts val="6519"/>
              </a:lnSpc>
              <a:spcBef>
                <a:spcPct val="0"/>
              </a:spcBef>
            </a:pPr>
            <a:r>
              <a:rPr lang="en-US" sz="5300">
                <a:solidFill>
                  <a:srgbClr val="6900FF"/>
                </a:solidFill>
                <a:latin typeface="Montaser Arabic Bold"/>
              </a:rPr>
              <a:t>Matter over WIFI</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5441936" y="0"/>
            <a:ext cx="2846064" cy="2846064"/>
          </a:xfrm>
          <a:prstGeom prst="rect">
            <a:avLst/>
          </a:prstGeom>
        </p:spPr>
      </p:pic>
      <p:pic>
        <p:nvPicPr>
          <p:cNvPr id="3" name="Picture 3"/>
          <p:cNvPicPr>
            <a:picLocks noChangeAspect="1"/>
          </p:cNvPicPr>
          <p:nvPr/>
        </p:nvPicPr>
        <p:blipFill>
          <a:blip r:embed="rId2"/>
          <a:srcRect/>
          <a:stretch>
            <a:fillRect/>
          </a:stretch>
        </p:blipFill>
        <p:spPr>
          <a:xfrm rot="-10800000">
            <a:off x="19050" y="-56442"/>
            <a:ext cx="3242169" cy="3242169"/>
          </a:xfrm>
          <a:prstGeom prst="rect">
            <a:avLst/>
          </a:prstGeom>
        </p:spPr>
      </p:pic>
      <p:sp>
        <p:nvSpPr>
          <p:cNvPr id="4" name="Freeform 4"/>
          <p:cNvSpPr/>
          <p:nvPr/>
        </p:nvSpPr>
        <p:spPr>
          <a:xfrm>
            <a:off x="2631108" y="2472868"/>
            <a:ext cx="13780681" cy="6073343"/>
          </a:xfrm>
          <a:custGeom>
            <a:avLst/>
            <a:gdLst/>
            <a:ahLst/>
            <a:cxnLst/>
            <a:rect l="l" t="t" r="r" b="b"/>
            <a:pathLst>
              <a:path w="13780681" h="6073343">
                <a:moveTo>
                  <a:pt x="0" y="0"/>
                </a:moveTo>
                <a:lnTo>
                  <a:pt x="13780680" y="0"/>
                </a:lnTo>
                <a:lnTo>
                  <a:pt x="13780680" y="6073343"/>
                </a:lnTo>
                <a:lnTo>
                  <a:pt x="0" y="6073343"/>
                </a:lnTo>
                <a:lnTo>
                  <a:pt x="0" y="0"/>
                </a:lnTo>
                <a:close/>
              </a:path>
            </a:pathLst>
          </a:custGeom>
          <a:blipFill>
            <a:blip r:embed="rId3"/>
            <a:stretch>
              <a:fillRect/>
            </a:stretch>
          </a:blipFill>
        </p:spPr>
        <p:txBody>
          <a:bodyPr/>
          <a:lstStyle/>
          <a:p>
            <a:endParaRPr lang="en-US"/>
          </a:p>
        </p:txBody>
      </p:sp>
      <p:sp>
        <p:nvSpPr>
          <p:cNvPr id="5" name="TextBox 5"/>
          <p:cNvSpPr txBox="1"/>
          <p:nvPr/>
        </p:nvSpPr>
        <p:spPr>
          <a:xfrm>
            <a:off x="5298858" y="1146115"/>
            <a:ext cx="7403599" cy="818007"/>
          </a:xfrm>
          <a:prstGeom prst="rect">
            <a:avLst/>
          </a:prstGeom>
        </p:spPr>
        <p:txBody>
          <a:bodyPr lIns="0" tIns="0" rIns="0" bIns="0" rtlCol="0" anchor="t">
            <a:spAutoFit/>
          </a:bodyPr>
          <a:lstStyle/>
          <a:p>
            <a:pPr marL="0" lvl="0" indent="0" algn="ctr">
              <a:lnSpc>
                <a:spcPts val="6519"/>
              </a:lnSpc>
              <a:spcBef>
                <a:spcPct val="0"/>
              </a:spcBef>
            </a:pPr>
            <a:r>
              <a:rPr lang="en-US" sz="5300">
                <a:solidFill>
                  <a:srgbClr val="6900FF"/>
                </a:solidFill>
                <a:latin typeface="Montaser Arabic Bold"/>
              </a:rPr>
              <a:t>Matter over Thread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911680" y="-89320"/>
            <a:ext cx="10376320" cy="10376320"/>
          </a:xfrm>
          <a:prstGeom prst="rect">
            <a:avLst/>
          </a:prstGeom>
        </p:spPr>
      </p:pic>
      <p:grpSp>
        <p:nvGrpSpPr>
          <p:cNvPr id="3" name="Group 3"/>
          <p:cNvGrpSpPr/>
          <p:nvPr/>
        </p:nvGrpSpPr>
        <p:grpSpPr>
          <a:xfrm>
            <a:off x="492789" y="-728756"/>
            <a:ext cx="18579242" cy="3514912"/>
            <a:chOff x="0" y="0"/>
            <a:chExt cx="24772323" cy="4686549"/>
          </a:xfrm>
        </p:grpSpPr>
        <p:sp>
          <p:nvSpPr>
            <p:cNvPr id="4" name="TextBox 4"/>
            <p:cNvSpPr txBox="1"/>
            <p:nvPr/>
          </p:nvSpPr>
          <p:spPr>
            <a:xfrm>
              <a:off x="0" y="1766695"/>
              <a:ext cx="24772323" cy="2919854"/>
            </a:xfrm>
            <a:prstGeom prst="rect">
              <a:avLst/>
            </a:prstGeom>
          </p:spPr>
          <p:txBody>
            <a:bodyPr lIns="0" tIns="0" rIns="0" bIns="0" rtlCol="0" anchor="t">
              <a:spAutoFit/>
            </a:bodyPr>
            <a:lstStyle/>
            <a:p>
              <a:pPr>
                <a:lnSpc>
                  <a:spcPts val="8733"/>
                </a:lnSpc>
              </a:pPr>
              <a:r>
                <a:rPr lang="en-US" sz="7100">
                  <a:solidFill>
                    <a:srgbClr val="6900FF"/>
                  </a:solidFill>
                  <a:latin typeface="Paytone One"/>
                </a:rPr>
                <a:t> </a:t>
              </a:r>
              <a:r>
                <a:rPr lang="en-US" sz="7100">
                  <a:solidFill>
                    <a:srgbClr val="EF90CB"/>
                  </a:solidFill>
                  <a:latin typeface="Paytone One"/>
                </a:rPr>
                <a:t>02-</a:t>
              </a:r>
              <a:r>
                <a:rPr lang="en-US" sz="7100">
                  <a:solidFill>
                    <a:srgbClr val="6900FF"/>
                  </a:solidFill>
                  <a:latin typeface="Paytone One"/>
                </a:rPr>
                <a:t> Chứng chỉ Matter .</a:t>
              </a:r>
            </a:p>
            <a:p>
              <a:pPr>
                <a:lnSpc>
                  <a:spcPts val="8733"/>
                </a:lnSpc>
              </a:pPr>
              <a:r>
                <a:rPr lang="en-US" sz="7100">
                  <a:solidFill>
                    <a:srgbClr val="6900FF"/>
                  </a:solidFill>
                  <a:latin typeface="Paytone One"/>
                </a:rPr>
                <a:t>          Chứng nhận thiết bị</a:t>
              </a:r>
            </a:p>
          </p:txBody>
        </p:sp>
        <p:sp>
          <p:nvSpPr>
            <p:cNvPr id="5" name="TextBox 5"/>
            <p:cNvSpPr txBox="1"/>
            <p:nvPr/>
          </p:nvSpPr>
          <p:spPr>
            <a:xfrm>
              <a:off x="0" y="-19050"/>
              <a:ext cx="3599414" cy="1604770"/>
            </a:xfrm>
            <a:prstGeom prst="rect">
              <a:avLst/>
            </a:prstGeom>
          </p:spPr>
          <p:txBody>
            <a:bodyPr lIns="0" tIns="0" rIns="0" bIns="0" rtlCol="0" anchor="t">
              <a:spAutoFit/>
            </a:bodyPr>
            <a:lstStyle/>
            <a:p>
              <a:pPr>
                <a:lnSpc>
                  <a:spcPts val="9656"/>
                </a:lnSpc>
              </a:pPr>
              <a:endParaRPr/>
            </a:p>
          </p:txBody>
        </p:sp>
      </p:grpSp>
      <p:sp>
        <p:nvSpPr>
          <p:cNvPr id="6" name="Freeform 6"/>
          <p:cNvSpPr/>
          <p:nvPr/>
        </p:nvSpPr>
        <p:spPr>
          <a:xfrm>
            <a:off x="2680699" y="3390481"/>
            <a:ext cx="5876060" cy="5668813"/>
          </a:xfrm>
          <a:custGeom>
            <a:avLst/>
            <a:gdLst/>
            <a:ahLst/>
            <a:cxnLst/>
            <a:rect l="l" t="t" r="r" b="b"/>
            <a:pathLst>
              <a:path w="5876060" h="5668813">
                <a:moveTo>
                  <a:pt x="0" y="0"/>
                </a:moveTo>
                <a:lnTo>
                  <a:pt x="5876060" y="0"/>
                </a:lnTo>
                <a:lnTo>
                  <a:pt x="5876060" y="5668813"/>
                </a:lnTo>
                <a:lnTo>
                  <a:pt x="0" y="5668813"/>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2445580" y="0"/>
            <a:ext cx="5842420" cy="5842420"/>
          </a:xfrm>
          <a:prstGeom prst="rect">
            <a:avLst/>
          </a:prstGeom>
        </p:spPr>
      </p:pic>
      <p:sp>
        <p:nvSpPr>
          <p:cNvPr id="3" name="TextBox 3"/>
          <p:cNvSpPr txBox="1"/>
          <p:nvPr/>
        </p:nvSpPr>
        <p:spPr>
          <a:xfrm>
            <a:off x="2315934" y="-885095"/>
            <a:ext cx="1977840" cy="1124841"/>
          </a:xfrm>
          <a:prstGeom prst="rect">
            <a:avLst/>
          </a:prstGeom>
        </p:spPr>
        <p:txBody>
          <a:bodyPr lIns="0" tIns="0" rIns="0" bIns="0" rtlCol="0" anchor="t">
            <a:spAutoFit/>
          </a:bodyPr>
          <a:lstStyle/>
          <a:p>
            <a:pPr>
              <a:lnSpc>
                <a:spcPts val="8918"/>
              </a:lnSpc>
            </a:pPr>
            <a:endParaRPr/>
          </a:p>
        </p:txBody>
      </p:sp>
      <p:grpSp>
        <p:nvGrpSpPr>
          <p:cNvPr id="4" name="Group 4"/>
          <p:cNvGrpSpPr/>
          <p:nvPr/>
        </p:nvGrpSpPr>
        <p:grpSpPr>
          <a:xfrm>
            <a:off x="1570137" y="3264121"/>
            <a:ext cx="761244" cy="761244"/>
            <a:chOff x="0" y="0"/>
            <a:chExt cx="6350000" cy="6350000"/>
          </a:xfrm>
        </p:grpSpPr>
        <p:sp>
          <p:nvSpPr>
            <p:cNvPr id="5" name="Freeform 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6" name="TextBox 6"/>
          <p:cNvSpPr txBox="1"/>
          <p:nvPr/>
        </p:nvSpPr>
        <p:spPr>
          <a:xfrm>
            <a:off x="1711392" y="3214814"/>
            <a:ext cx="478734" cy="764609"/>
          </a:xfrm>
          <a:prstGeom prst="rect">
            <a:avLst/>
          </a:prstGeom>
        </p:spPr>
        <p:txBody>
          <a:bodyPr lIns="0" tIns="0" rIns="0" bIns="0" rtlCol="0" anchor="t">
            <a:spAutoFit/>
          </a:bodyPr>
          <a:lstStyle/>
          <a:p>
            <a:pPr marL="0" lvl="0" indent="0" algn="ctr">
              <a:lnSpc>
                <a:spcPts val="6148"/>
              </a:lnSpc>
              <a:spcBef>
                <a:spcPct val="0"/>
              </a:spcBef>
            </a:pPr>
            <a:r>
              <a:rPr lang="en-US" sz="4392" u="none">
                <a:solidFill>
                  <a:srgbClr val="141414"/>
                </a:solidFill>
                <a:latin typeface="ไอติม"/>
              </a:rPr>
              <a:t>1</a:t>
            </a:r>
          </a:p>
        </p:txBody>
      </p:sp>
      <p:grpSp>
        <p:nvGrpSpPr>
          <p:cNvPr id="7" name="Group 7"/>
          <p:cNvGrpSpPr/>
          <p:nvPr/>
        </p:nvGrpSpPr>
        <p:grpSpPr>
          <a:xfrm>
            <a:off x="1570137" y="4628145"/>
            <a:ext cx="823143" cy="823143"/>
            <a:chOff x="0" y="0"/>
            <a:chExt cx="6350000" cy="6350000"/>
          </a:xfrm>
        </p:grpSpPr>
        <p:sp>
          <p:nvSpPr>
            <p:cNvPr id="8" name="Freeform 8"/>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9" name="TextBox 9"/>
          <p:cNvSpPr txBox="1"/>
          <p:nvPr/>
        </p:nvSpPr>
        <p:spPr>
          <a:xfrm>
            <a:off x="1647483" y="4582573"/>
            <a:ext cx="668451" cy="819037"/>
          </a:xfrm>
          <a:prstGeom prst="rect">
            <a:avLst/>
          </a:prstGeom>
        </p:spPr>
        <p:txBody>
          <a:bodyPr lIns="0" tIns="0" rIns="0" bIns="0" rtlCol="0" anchor="t">
            <a:spAutoFit/>
          </a:bodyPr>
          <a:lstStyle/>
          <a:p>
            <a:pPr marL="0" lvl="0" indent="0" algn="ctr">
              <a:lnSpc>
                <a:spcPts val="6648"/>
              </a:lnSpc>
              <a:spcBef>
                <a:spcPct val="0"/>
              </a:spcBef>
            </a:pPr>
            <a:r>
              <a:rPr lang="en-US" sz="4749" u="none">
                <a:solidFill>
                  <a:srgbClr val="141414"/>
                </a:solidFill>
                <a:latin typeface="ไอติม"/>
              </a:rPr>
              <a:t>2</a:t>
            </a:r>
          </a:p>
        </p:txBody>
      </p:sp>
      <p:sp>
        <p:nvSpPr>
          <p:cNvPr id="10" name="TextBox 10"/>
          <p:cNvSpPr txBox="1"/>
          <p:nvPr/>
        </p:nvSpPr>
        <p:spPr>
          <a:xfrm>
            <a:off x="2683123" y="6212123"/>
            <a:ext cx="11020954" cy="589132"/>
          </a:xfrm>
          <a:prstGeom prst="rect">
            <a:avLst/>
          </a:prstGeom>
        </p:spPr>
        <p:txBody>
          <a:bodyPr lIns="0" tIns="0" rIns="0" bIns="0" rtlCol="0" anchor="t">
            <a:spAutoFit/>
          </a:bodyPr>
          <a:lstStyle/>
          <a:p>
            <a:pPr>
              <a:lnSpc>
                <a:spcPts val="4803"/>
              </a:lnSpc>
            </a:pPr>
            <a:r>
              <a:rPr lang="en-US" sz="3430">
                <a:solidFill>
                  <a:srgbClr val="141414"/>
                </a:solidFill>
                <a:latin typeface="Montserrat Bold"/>
              </a:rPr>
              <a:t>Espressif’s DAC Pre-provisioning Service</a:t>
            </a:r>
          </a:p>
        </p:txBody>
      </p:sp>
      <p:grpSp>
        <p:nvGrpSpPr>
          <p:cNvPr id="11" name="Group 11"/>
          <p:cNvGrpSpPr/>
          <p:nvPr/>
        </p:nvGrpSpPr>
        <p:grpSpPr>
          <a:xfrm>
            <a:off x="1570137" y="6098988"/>
            <a:ext cx="823143" cy="823143"/>
            <a:chOff x="0" y="0"/>
            <a:chExt cx="6350000" cy="6350000"/>
          </a:xfrm>
        </p:grpSpPr>
        <p:sp>
          <p:nvSpPr>
            <p:cNvPr id="12" name="Freeform 12"/>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13" name="TextBox 13"/>
          <p:cNvSpPr txBox="1"/>
          <p:nvPr/>
        </p:nvSpPr>
        <p:spPr>
          <a:xfrm>
            <a:off x="1662930" y="6082853"/>
            <a:ext cx="668451" cy="819037"/>
          </a:xfrm>
          <a:prstGeom prst="rect">
            <a:avLst/>
          </a:prstGeom>
        </p:spPr>
        <p:txBody>
          <a:bodyPr lIns="0" tIns="0" rIns="0" bIns="0" rtlCol="0" anchor="t">
            <a:spAutoFit/>
          </a:bodyPr>
          <a:lstStyle/>
          <a:p>
            <a:pPr marL="0" lvl="0" indent="0" algn="ctr">
              <a:lnSpc>
                <a:spcPts val="6648"/>
              </a:lnSpc>
              <a:spcBef>
                <a:spcPct val="0"/>
              </a:spcBef>
            </a:pPr>
            <a:r>
              <a:rPr lang="en-US" sz="4749" u="none">
                <a:solidFill>
                  <a:srgbClr val="141414"/>
                </a:solidFill>
                <a:latin typeface="ไอติม"/>
              </a:rPr>
              <a:t>3</a:t>
            </a:r>
          </a:p>
        </p:txBody>
      </p:sp>
      <p:grpSp>
        <p:nvGrpSpPr>
          <p:cNvPr id="14" name="Group 14"/>
          <p:cNvGrpSpPr/>
          <p:nvPr/>
        </p:nvGrpSpPr>
        <p:grpSpPr>
          <a:xfrm>
            <a:off x="1570137" y="7626036"/>
            <a:ext cx="794684" cy="794684"/>
            <a:chOff x="0" y="0"/>
            <a:chExt cx="6350000" cy="6350000"/>
          </a:xfrm>
        </p:grpSpPr>
        <p:sp>
          <p:nvSpPr>
            <p:cNvPr id="15" name="Freeform 15"/>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16" name="TextBox 16"/>
          <p:cNvSpPr txBox="1"/>
          <p:nvPr/>
        </p:nvSpPr>
        <p:spPr>
          <a:xfrm>
            <a:off x="1644809" y="7578746"/>
            <a:ext cx="645340" cy="794013"/>
          </a:xfrm>
          <a:prstGeom prst="rect">
            <a:avLst/>
          </a:prstGeom>
        </p:spPr>
        <p:txBody>
          <a:bodyPr lIns="0" tIns="0" rIns="0" bIns="0" rtlCol="0" anchor="t">
            <a:spAutoFit/>
          </a:bodyPr>
          <a:lstStyle/>
          <a:p>
            <a:pPr marL="0" lvl="0" indent="0" algn="ctr">
              <a:lnSpc>
                <a:spcPts val="6419"/>
              </a:lnSpc>
              <a:spcBef>
                <a:spcPct val="0"/>
              </a:spcBef>
            </a:pPr>
            <a:r>
              <a:rPr lang="en-US" sz="4585" u="none">
                <a:solidFill>
                  <a:srgbClr val="141414"/>
                </a:solidFill>
                <a:latin typeface="ไอติม"/>
              </a:rPr>
              <a:t>4</a:t>
            </a:r>
          </a:p>
        </p:txBody>
      </p:sp>
      <p:sp>
        <p:nvSpPr>
          <p:cNvPr id="17" name="TextBox 17"/>
          <p:cNvSpPr txBox="1"/>
          <p:nvPr/>
        </p:nvSpPr>
        <p:spPr>
          <a:xfrm>
            <a:off x="2683123" y="3316869"/>
            <a:ext cx="6960130" cy="589132"/>
          </a:xfrm>
          <a:prstGeom prst="rect">
            <a:avLst/>
          </a:prstGeom>
        </p:spPr>
        <p:txBody>
          <a:bodyPr lIns="0" tIns="0" rIns="0" bIns="0" rtlCol="0" anchor="t">
            <a:spAutoFit/>
          </a:bodyPr>
          <a:lstStyle/>
          <a:p>
            <a:pPr>
              <a:lnSpc>
                <a:spcPts val="4803"/>
              </a:lnSpc>
            </a:pPr>
            <a:r>
              <a:rPr lang="en-US" sz="3430">
                <a:solidFill>
                  <a:srgbClr val="141414"/>
                </a:solidFill>
                <a:latin typeface="Montserrat Bold"/>
              </a:rPr>
              <a:t>Quy trình chứng nhận Matter</a:t>
            </a:r>
          </a:p>
        </p:txBody>
      </p:sp>
      <p:sp>
        <p:nvSpPr>
          <p:cNvPr id="18" name="TextBox 18"/>
          <p:cNvSpPr txBox="1"/>
          <p:nvPr/>
        </p:nvSpPr>
        <p:spPr>
          <a:xfrm>
            <a:off x="2683123" y="4711843"/>
            <a:ext cx="8032510" cy="589132"/>
          </a:xfrm>
          <a:prstGeom prst="rect">
            <a:avLst/>
          </a:prstGeom>
        </p:spPr>
        <p:txBody>
          <a:bodyPr lIns="0" tIns="0" rIns="0" bIns="0" rtlCol="0" anchor="t">
            <a:spAutoFit/>
          </a:bodyPr>
          <a:lstStyle/>
          <a:p>
            <a:pPr>
              <a:lnSpc>
                <a:spcPts val="4803"/>
              </a:lnSpc>
            </a:pPr>
            <a:r>
              <a:rPr lang="en-US" sz="3430">
                <a:solidFill>
                  <a:srgbClr val="141414"/>
                </a:solidFill>
                <a:latin typeface="Montserrat Bold"/>
              </a:rPr>
              <a:t>Chứng thực và chứng chỉ thiết bị</a:t>
            </a:r>
          </a:p>
        </p:txBody>
      </p:sp>
      <p:sp>
        <p:nvSpPr>
          <p:cNvPr id="19" name="TextBox 19"/>
          <p:cNvSpPr txBox="1"/>
          <p:nvPr/>
        </p:nvSpPr>
        <p:spPr>
          <a:xfrm>
            <a:off x="2699130" y="7658445"/>
            <a:ext cx="9301805" cy="589132"/>
          </a:xfrm>
          <a:prstGeom prst="rect">
            <a:avLst/>
          </a:prstGeom>
        </p:spPr>
        <p:txBody>
          <a:bodyPr lIns="0" tIns="0" rIns="0" bIns="0" rtlCol="0" anchor="t">
            <a:spAutoFit/>
          </a:bodyPr>
          <a:lstStyle/>
          <a:p>
            <a:pPr>
              <a:lnSpc>
                <a:spcPts val="4803"/>
              </a:lnSpc>
            </a:pPr>
            <a:r>
              <a:rPr lang="en-US" sz="3430">
                <a:solidFill>
                  <a:srgbClr val="141414"/>
                </a:solidFill>
                <a:latin typeface="Montserrat Bold"/>
              </a:rPr>
              <a:t>Espressif giúp đơn giản hóa như thế nào</a:t>
            </a:r>
          </a:p>
        </p:txBody>
      </p:sp>
      <p:grpSp>
        <p:nvGrpSpPr>
          <p:cNvPr id="20" name="Group 20"/>
          <p:cNvGrpSpPr/>
          <p:nvPr/>
        </p:nvGrpSpPr>
        <p:grpSpPr>
          <a:xfrm>
            <a:off x="1119450" y="-751424"/>
            <a:ext cx="11159855" cy="3186870"/>
            <a:chOff x="0" y="0"/>
            <a:chExt cx="14879807" cy="4249160"/>
          </a:xfrm>
        </p:grpSpPr>
        <p:sp>
          <p:nvSpPr>
            <p:cNvPr id="21" name="TextBox 21"/>
            <p:cNvSpPr txBox="1"/>
            <p:nvPr/>
          </p:nvSpPr>
          <p:spPr>
            <a:xfrm>
              <a:off x="0" y="1630550"/>
              <a:ext cx="14879807" cy="2618610"/>
            </a:xfrm>
            <a:prstGeom prst="rect">
              <a:avLst/>
            </a:prstGeom>
          </p:spPr>
          <p:txBody>
            <a:bodyPr lIns="0" tIns="0" rIns="0" bIns="0" rtlCol="0" anchor="t">
              <a:spAutoFit/>
            </a:bodyPr>
            <a:lstStyle/>
            <a:p>
              <a:pPr>
                <a:lnSpc>
                  <a:spcPts val="7872"/>
                </a:lnSpc>
              </a:pPr>
              <a:r>
                <a:rPr lang="en-US" sz="6400">
                  <a:solidFill>
                    <a:srgbClr val="6900FF"/>
                  </a:solidFill>
                  <a:latin typeface="Paytone One"/>
                </a:rPr>
                <a:t> </a:t>
              </a:r>
              <a:r>
                <a:rPr lang="en-US" sz="6400">
                  <a:solidFill>
                    <a:srgbClr val="EF90CB"/>
                  </a:solidFill>
                  <a:latin typeface="Paytone One"/>
                </a:rPr>
                <a:t>02-</a:t>
              </a:r>
              <a:r>
                <a:rPr lang="en-US" sz="6400">
                  <a:solidFill>
                    <a:srgbClr val="6900FF"/>
                  </a:solidFill>
                  <a:latin typeface="Paytone One"/>
                </a:rPr>
                <a:t> Chứng chỉ Matter .</a:t>
              </a:r>
            </a:p>
            <a:p>
              <a:pPr>
                <a:lnSpc>
                  <a:spcPts val="7872"/>
                </a:lnSpc>
              </a:pPr>
              <a:r>
                <a:rPr lang="en-US" sz="6400">
                  <a:solidFill>
                    <a:srgbClr val="6900FF"/>
                  </a:solidFill>
                  <a:latin typeface="Paytone One"/>
                </a:rPr>
                <a:t>          Chứng nhận thiết bị</a:t>
              </a:r>
            </a:p>
          </p:txBody>
        </p:sp>
        <p:sp>
          <p:nvSpPr>
            <p:cNvPr id="22" name="TextBox 22"/>
            <p:cNvSpPr txBox="1"/>
            <p:nvPr/>
          </p:nvSpPr>
          <p:spPr>
            <a:xfrm>
              <a:off x="0" y="-19050"/>
              <a:ext cx="2162033" cy="1468625"/>
            </a:xfrm>
            <a:prstGeom prst="rect">
              <a:avLst/>
            </a:prstGeom>
          </p:spPr>
          <p:txBody>
            <a:bodyPr lIns="0" tIns="0" rIns="0" bIns="0" rtlCol="0" anchor="t">
              <a:spAutoFit/>
            </a:bodyPr>
            <a:lstStyle/>
            <a:p>
              <a:pPr>
                <a:lnSpc>
                  <a:spcPts val="8795"/>
                </a:lnSpc>
              </a:pPr>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305065" y="5967830"/>
            <a:ext cx="4484618" cy="4484618"/>
          </a:xfrm>
          <a:prstGeom prst="rect">
            <a:avLst/>
          </a:prstGeom>
        </p:spPr>
      </p:pic>
      <p:pic>
        <p:nvPicPr>
          <p:cNvPr id="3" name="Picture 3"/>
          <p:cNvPicPr>
            <a:picLocks noChangeAspect="1"/>
          </p:cNvPicPr>
          <p:nvPr/>
        </p:nvPicPr>
        <p:blipFill>
          <a:blip r:embed="rId2"/>
          <a:srcRect/>
          <a:stretch>
            <a:fillRect/>
          </a:stretch>
        </p:blipFill>
        <p:spPr>
          <a:xfrm rot="-5400000">
            <a:off x="13803382" y="0"/>
            <a:ext cx="4484618" cy="4484618"/>
          </a:xfrm>
          <a:prstGeom prst="rect">
            <a:avLst/>
          </a:prstGeom>
        </p:spPr>
      </p:pic>
      <p:sp>
        <p:nvSpPr>
          <p:cNvPr id="4" name="TextBox 4"/>
          <p:cNvSpPr txBox="1"/>
          <p:nvPr/>
        </p:nvSpPr>
        <p:spPr>
          <a:xfrm>
            <a:off x="4824641" y="6955200"/>
            <a:ext cx="9318764" cy="482320"/>
          </a:xfrm>
          <a:prstGeom prst="rect">
            <a:avLst/>
          </a:prstGeom>
        </p:spPr>
        <p:txBody>
          <a:bodyPr lIns="0" tIns="0" rIns="0" bIns="0" rtlCol="0" anchor="t">
            <a:spAutoFit/>
          </a:bodyPr>
          <a:lstStyle/>
          <a:p>
            <a:pPr marL="0" lvl="0" indent="0" algn="ctr">
              <a:lnSpc>
                <a:spcPts val="3920"/>
              </a:lnSpc>
              <a:spcBef>
                <a:spcPct val="0"/>
              </a:spcBef>
            </a:pPr>
            <a:endParaRPr/>
          </a:p>
        </p:txBody>
      </p:sp>
      <p:sp>
        <p:nvSpPr>
          <p:cNvPr id="5" name="TextBox 5"/>
          <p:cNvSpPr txBox="1"/>
          <p:nvPr/>
        </p:nvSpPr>
        <p:spPr>
          <a:xfrm>
            <a:off x="2670799" y="3001441"/>
            <a:ext cx="12946401" cy="3627809"/>
          </a:xfrm>
          <a:prstGeom prst="rect">
            <a:avLst/>
          </a:prstGeom>
        </p:spPr>
        <p:txBody>
          <a:bodyPr lIns="0" tIns="0" rIns="0" bIns="0" rtlCol="0" anchor="t">
            <a:spAutoFit/>
          </a:bodyPr>
          <a:lstStyle/>
          <a:p>
            <a:pPr algn="just">
              <a:lnSpc>
                <a:spcPts val="9740"/>
              </a:lnSpc>
            </a:pPr>
            <a:r>
              <a:rPr lang="en-US" sz="7919">
                <a:solidFill>
                  <a:srgbClr val="F1409A"/>
                </a:solidFill>
                <a:latin typeface="Montserrat Bold"/>
              </a:rPr>
              <a:t>                     01 </a:t>
            </a:r>
          </a:p>
          <a:p>
            <a:pPr algn="just">
              <a:lnSpc>
                <a:spcPts val="9494"/>
              </a:lnSpc>
            </a:pPr>
            <a:r>
              <a:rPr lang="en-US" sz="7719">
                <a:solidFill>
                  <a:srgbClr val="FFFFFF"/>
                </a:solidFill>
                <a:latin typeface="Montserrat Bold"/>
              </a:rPr>
              <a:t>              Quy trình </a:t>
            </a:r>
          </a:p>
          <a:p>
            <a:pPr marL="0" lvl="0" indent="0" algn="just">
              <a:lnSpc>
                <a:spcPts val="9494"/>
              </a:lnSpc>
              <a:spcBef>
                <a:spcPct val="0"/>
              </a:spcBef>
            </a:pPr>
            <a:r>
              <a:rPr lang="en-US" sz="7719">
                <a:solidFill>
                  <a:srgbClr val="FFFFFF"/>
                </a:solidFill>
                <a:latin typeface="Montserrat Bold"/>
              </a:rPr>
              <a:t>     chứng nhận Matter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2445580" y="0"/>
            <a:ext cx="5842420" cy="5842420"/>
          </a:xfrm>
          <a:prstGeom prst="rect">
            <a:avLst/>
          </a:prstGeom>
        </p:spPr>
      </p:pic>
      <p:sp>
        <p:nvSpPr>
          <p:cNvPr id="3" name="TextBox 3"/>
          <p:cNvSpPr txBox="1"/>
          <p:nvPr/>
        </p:nvSpPr>
        <p:spPr>
          <a:xfrm>
            <a:off x="1794679" y="1009650"/>
            <a:ext cx="8920337" cy="2352294"/>
          </a:xfrm>
          <a:prstGeom prst="rect">
            <a:avLst/>
          </a:prstGeom>
        </p:spPr>
        <p:txBody>
          <a:bodyPr lIns="0" tIns="0" rIns="0" bIns="0" rtlCol="0" anchor="t">
            <a:spAutoFit/>
          </a:bodyPr>
          <a:lstStyle/>
          <a:p>
            <a:pPr marL="0" lvl="0" indent="0" algn="l">
              <a:lnSpc>
                <a:spcPts val="9348"/>
              </a:lnSpc>
              <a:spcBef>
                <a:spcPct val="0"/>
              </a:spcBef>
            </a:pPr>
            <a:r>
              <a:rPr lang="en-US" sz="7600">
                <a:solidFill>
                  <a:srgbClr val="6900FF"/>
                </a:solidFill>
                <a:latin typeface="Montserrat Bold"/>
              </a:rPr>
              <a:t>Tại sao chứng nhận Matter</a:t>
            </a:r>
          </a:p>
        </p:txBody>
      </p:sp>
      <p:sp>
        <p:nvSpPr>
          <p:cNvPr id="4" name="TextBox 4"/>
          <p:cNvSpPr txBox="1"/>
          <p:nvPr/>
        </p:nvSpPr>
        <p:spPr>
          <a:xfrm>
            <a:off x="6808499" y="4489870"/>
            <a:ext cx="3635838" cy="3638551"/>
          </a:xfrm>
          <a:prstGeom prst="rect">
            <a:avLst/>
          </a:prstGeom>
        </p:spPr>
        <p:txBody>
          <a:bodyPr lIns="0" tIns="0" rIns="0" bIns="0" rtlCol="0" anchor="t">
            <a:spAutoFit/>
          </a:bodyPr>
          <a:lstStyle/>
          <a:p>
            <a:pPr>
              <a:lnSpc>
                <a:spcPts val="4199"/>
              </a:lnSpc>
              <a:spcBef>
                <a:spcPct val="0"/>
              </a:spcBef>
            </a:pPr>
            <a:r>
              <a:rPr lang="en-US" sz="2999" spc="-29">
                <a:solidFill>
                  <a:srgbClr val="6900FF"/>
                </a:solidFill>
                <a:latin typeface="Montaser Arabic"/>
              </a:rPr>
              <a:t>Chứng nhận giúp đảm bảo tuân thủ đặc tả Matter do Liên minh Tiêu chuẩn Kết nối xác định và do đó khả năng tương tác</a:t>
            </a:r>
          </a:p>
        </p:txBody>
      </p:sp>
      <p:sp>
        <p:nvSpPr>
          <p:cNvPr id="5" name="TextBox 5"/>
          <p:cNvSpPr txBox="1"/>
          <p:nvPr/>
        </p:nvSpPr>
        <p:spPr>
          <a:xfrm>
            <a:off x="1794679" y="4489870"/>
            <a:ext cx="3635838" cy="3114676"/>
          </a:xfrm>
          <a:prstGeom prst="rect">
            <a:avLst/>
          </a:prstGeom>
        </p:spPr>
        <p:txBody>
          <a:bodyPr lIns="0" tIns="0" rIns="0" bIns="0" rtlCol="0" anchor="t">
            <a:spAutoFit/>
          </a:bodyPr>
          <a:lstStyle/>
          <a:p>
            <a:pPr>
              <a:lnSpc>
                <a:spcPts val="4199"/>
              </a:lnSpc>
              <a:spcBef>
                <a:spcPct val="0"/>
              </a:spcBef>
            </a:pPr>
            <a:r>
              <a:rPr lang="en-US" sz="2999" spc="-29">
                <a:solidFill>
                  <a:srgbClr val="6900FF"/>
                </a:solidFill>
                <a:latin typeface="Montaser Arabic"/>
              </a:rPr>
              <a:t>Khả năng tương tác liền mạch giữa các thiết bị là một trong những mục tiêu chính của tiêu chuẩn Matter</a:t>
            </a:r>
          </a:p>
        </p:txBody>
      </p:sp>
      <p:sp>
        <p:nvSpPr>
          <p:cNvPr id="6" name="TextBox 6"/>
          <p:cNvSpPr txBox="1"/>
          <p:nvPr/>
        </p:nvSpPr>
        <p:spPr>
          <a:xfrm>
            <a:off x="11355459" y="4489870"/>
            <a:ext cx="3635838" cy="3638551"/>
          </a:xfrm>
          <a:prstGeom prst="rect">
            <a:avLst/>
          </a:prstGeom>
        </p:spPr>
        <p:txBody>
          <a:bodyPr lIns="0" tIns="0" rIns="0" bIns="0" rtlCol="0" anchor="t">
            <a:spAutoFit/>
          </a:bodyPr>
          <a:lstStyle/>
          <a:p>
            <a:pPr>
              <a:lnSpc>
                <a:spcPts val="4199"/>
              </a:lnSpc>
              <a:spcBef>
                <a:spcPct val="0"/>
              </a:spcBef>
            </a:pPr>
            <a:r>
              <a:rPr lang="en-US" sz="2999" spc="-29">
                <a:solidFill>
                  <a:srgbClr val="6900FF"/>
                </a:solidFill>
                <a:latin typeface="Montaser Arabic"/>
              </a:rPr>
              <a:t>Chứng nhận và logo Matter trên sản phẩm giúp người tiêu dùng lựa chọn được sản phẩm được chứng nhận chính hãng</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7911680" y="-89320"/>
            <a:ext cx="10376320" cy="10376320"/>
          </a:xfrm>
          <a:prstGeom prst="rect">
            <a:avLst/>
          </a:prstGeom>
        </p:spPr>
      </p:pic>
      <p:sp>
        <p:nvSpPr>
          <p:cNvPr id="3" name="Freeform 3"/>
          <p:cNvSpPr/>
          <p:nvPr/>
        </p:nvSpPr>
        <p:spPr>
          <a:xfrm>
            <a:off x="1447800" y="1977328"/>
            <a:ext cx="9525000" cy="8309671"/>
          </a:xfrm>
          <a:custGeom>
            <a:avLst/>
            <a:gdLst/>
            <a:ahLst/>
            <a:cxnLst/>
            <a:rect l="l" t="t" r="r" b="b"/>
            <a:pathLst>
              <a:path w="5876060" h="5668813">
                <a:moveTo>
                  <a:pt x="0" y="0"/>
                </a:moveTo>
                <a:lnTo>
                  <a:pt x="5876060" y="0"/>
                </a:lnTo>
                <a:lnTo>
                  <a:pt x="5876060" y="5668813"/>
                </a:lnTo>
                <a:lnTo>
                  <a:pt x="0" y="5668813"/>
                </a:lnTo>
                <a:lnTo>
                  <a:pt x="0" y="0"/>
                </a:lnTo>
                <a:close/>
              </a:path>
            </a:pathLst>
          </a:custGeom>
          <a:blipFill>
            <a:blip r:embed="rId3"/>
            <a:stretch>
              <a:fillRect/>
            </a:stretch>
          </a:blipFill>
        </p:spPr>
        <p:txBody>
          <a:bodyPr/>
          <a:lstStyle/>
          <a:p>
            <a:endParaRPr lang="en-US"/>
          </a:p>
        </p:txBody>
      </p:sp>
      <p:grpSp>
        <p:nvGrpSpPr>
          <p:cNvPr id="4" name="Group 4"/>
          <p:cNvGrpSpPr/>
          <p:nvPr/>
        </p:nvGrpSpPr>
        <p:grpSpPr>
          <a:xfrm>
            <a:off x="834858" y="-546102"/>
            <a:ext cx="13612131" cy="2549339"/>
            <a:chOff x="0" y="0"/>
            <a:chExt cx="18149508" cy="3399118"/>
          </a:xfrm>
        </p:grpSpPr>
        <p:sp>
          <p:nvSpPr>
            <p:cNvPr id="5" name="TextBox 5"/>
            <p:cNvSpPr txBox="1"/>
            <p:nvPr/>
          </p:nvSpPr>
          <p:spPr>
            <a:xfrm>
              <a:off x="0" y="1720085"/>
              <a:ext cx="18149508" cy="1679033"/>
            </a:xfrm>
            <a:prstGeom prst="rect">
              <a:avLst/>
            </a:prstGeom>
          </p:spPr>
          <p:txBody>
            <a:bodyPr lIns="0" tIns="0" rIns="0" bIns="0" rtlCol="0" anchor="t">
              <a:spAutoFit/>
            </a:bodyPr>
            <a:lstStyle/>
            <a:p>
              <a:pPr>
                <a:lnSpc>
                  <a:spcPts val="10086"/>
                </a:lnSpc>
              </a:pPr>
              <a:r>
                <a:rPr lang="en-US" sz="8200">
                  <a:solidFill>
                    <a:srgbClr val="6900FF"/>
                  </a:solidFill>
                  <a:latin typeface="Paytone One"/>
                </a:rPr>
                <a:t> </a:t>
              </a:r>
              <a:r>
                <a:rPr lang="en-US" sz="8200">
                  <a:solidFill>
                    <a:srgbClr val="EF90CB"/>
                  </a:solidFill>
                  <a:latin typeface="Paytone One"/>
                </a:rPr>
                <a:t>01  </a:t>
              </a:r>
              <a:r>
                <a:rPr lang="en-US" sz="8200">
                  <a:solidFill>
                    <a:srgbClr val="6900FF"/>
                  </a:solidFill>
                  <a:latin typeface="Paytone One"/>
                </a:rPr>
                <a:t>Giới thiệu về Matter</a:t>
              </a:r>
            </a:p>
          </p:txBody>
        </p:sp>
        <p:sp>
          <p:nvSpPr>
            <p:cNvPr id="6" name="TextBox 6"/>
            <p:cNvSpPr txBox="1"/>
            <p:nvPr/>
          </p:nvSpPr>
          <p:spPr>
            <a:xfrm>
              <a:off x="0" y="-19050"/>
              <a:ext cx="2637120" cy="1567685"/>
            </a:xfrm>
            <a:prstGeom prst="rect">
              <a:avLst/>
            </a:prstGeom>
          </p:spPr>
          <p:txBody>
            <a:bodyPr lIns="0" tIns="0" rIns="0" bIns="0" rtlCol="0" anchor="t">
              <a:spAutoFit/>
            </a:bodyPr>
            <a:lstStyle/>
            <a:p>
              <a:pPr>
                <a:lnSpc>
                  <a:spcPts val="9410"/>
                </a:lnSpc>
              </a:pPr>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243576" y="0"/>
            <a:ext cx="11642483" cy="11642483"/>
          </a:xfrm>
          <a:prstGeom prst="rect">
            <a:avLst/>
          </a:prstGeom>
        </p:spPr>
      </p:pic>
      <p:sp>
        <p:nvSpPr>
          <p:cNvPr id="3" name="TextBox 3"/>
          <p:cNvSpPr txBox="1"/>
          <p:nvPr/>
        </p:nvSpPr>
        <p:spPr>
          <a:xfrm>
            <a:off x="2502426" y="1019175"/>
            <a:ext cx="7644707" cy="1326641"/>
          </a:xfrm>
          <a:prstGeom prst="rect">
            <a:avLst/>
          </a:prstGeom>
        </p:spPr>
        <p:txBody>
          <a:bodyPr lIns="0" tIns="0" rIns="0" bIns="0" rtlCol="0" anchor="t">
            <a:spAutoFit/>
          </a:bodyPr>
          <a:lstStyle/>
          <a:p>
            <a:pPr marL="0" lvl="0" indent="0" algn="l">
              <a:lnSpc>
                <a:spcPts val="5289"/>
              </a:lnSpc>
              <a:spcBef>
                <a:spcPct val="0"/>
              </a:spcBef>
            </a:pPr>
            <a:r>
              <a:rPr lang="en-US" sz="4300">
                <a:solidFill>
                  <a:srgbClr val="6900FF"/>
                </a:solidFill>
                <a:latin typeface="Montaser Arabic Bold"/>
              </a:rPr>
              <a:t>Các cách để có được chứng nhận</a:t>
            </a:r>
          </a:p>
        </p:txBody>
      </p:sp>
      <p:sp>
        <p:nvSpPr>
          <p:cNvPr id="4" name="Freeform 4"/>
          <p:cNvSpPr/>
          <p:nvPr/>
        </p:nvSpPr>
        <p:spPr>
          <a:xfrm>
            <a:off x="8304498" y="3413987"/>
            <a:ext cx="8954802" cy="5233137"/>
          </a:xfrm>
          <a:custGeom>
            <a:avLst/>
            <a:gdLst/>
            <a:ahLst/>
            <a:cxnLst/>
            <a:rect l="l" t="t" r="r" b="b"/>
            <a:pathLst>
              <a:path w="8954802" h="5233137">
                <a:moveTo>
                  <a:pt x="0" y="0"/>
                </a:moveTo>
                <a:lnTo>
                  <a:pt x="8954802" y="0"/>
                </a:lnTo>
                <a:lnTo>
                  <a:pt x="8954802" y="5233137"/>
                </a:lnTo>
                <a:lnTo>
                  <a:pt x="0" y="5233137"/>
                </a:lnTo>
                <a:lnTo>
                  <a:pt x="0" y="0"/>
                </a:lnTo>
                <a:close/>
              </a:path>
            </a:pathLst>
          </a:custGeom>
          <a:blipFill>
            <a:blip r:embed="rId3"/>
            <a:stretch>
              <a:fillRect l="-18712" r="-12363" b="-12568"/>
            </a:stretch>
          </a:blipFill>
        </p:spPr>
        <p:txBody>
          <a:bodyPr/>
          <a:lstStyle/>
          <a:p>
            <a:endParaRPr 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2445580" y="0"/>
            <a:ext cx="5842420" cy="5842420"/>
          </a:xfrm>
          <a:prstGeom prst="rect">
            <a:avLst/>
          </a:prstGeom>
        </p:spPr>
      </p:pic>
      <p:sp>
        <p:nvSpPr>
          <p:cNvPr id="3" name="Freeform 3"/>
          <p:cNvSpPr/>
          <p:nvPr/>
        </p:nvSpPr>
        <p:spPr>
          <a:xfrm>
            <a:off x="1028700" y="2801556"/>
            <a:ext cx="14833523" cy="6220969"/>
          </a:xfrm>
          <a:custGeom>
            <a:avLst/>
            <a:gdLst/>
            <a:ahLst/>
            <a:cxnLst/>
            <a:rect l="l" t="t" r="r" b="b"/>
            <a:pathLst>
              <a:path w="14833523" h="6220969">
                <a:moveTo>
                  <a:pt x="0" y="0"/>
                </a:moveTo>
                <a:lnTo>
                  <a:pt x="14833523" y="0"/>
                </a:lnTo>
                <a:lnTo>
                  <a:pt x="14833523" y="6220969"/>
                </a:lnTo>
                <a:lnTo>
                  <a:pt x="0" y="6220969"/>
                </a:lnTo>
                <a:lnTo>
                  <a:pt x="0" y="0"/>
                </a:lnTo>
                <a:close/>
              </a:path>
            </a:pathLst>
          </a:custGeom>
          <a:blipFill>
            <a:blip r:embed="rId3"/>
            <a:stretch>
              <a:fillRect l="-1952" t="-7450" r="-7615" b="-4190"/>
            </a:stretch>
          </a:blipFill>
        </p:spPr>
        <p:txBody>
          <a:bodyPr/>
          <a:lstStyle/>
          <a:p>
            <a:endParaRPr lang="en-US"/>
          </a:p>
        </p:txBody>
      </p:sp>
      <p:sp>
        <p:nvSpPr>
          <p:cNvPr id="4" name="TextBox 4"/>
          <p:cNvSpPr txBox="1"/>
          <p:nvPr/>
        </p:nvSpPr>
        <p:spPr>
          <a:xfrm>
            <a:off x="1426341" y="713102"/>
            <a:ext cx="10709409" cy="1326641"/>
          </a:xfrm>
          <a:prstGeom prst="rect">
            <a:avLst/>
          </a:prstGeom>
        </p:spPr>
        <p:txBody>
          <a:bodyPr lIns="0" tIns="0" rIns="0" bIns="0" rtlCol="0" anchor="t">
            <a:spAutoFit/>
          </a:bodyPr>
          <a:lstStyle/>
          <a:p>
            <a:pPr marL="0" lvl="0" indent="0" algn="l">
              <a:lnSpc>
                <a:spcPts val="5289"/>
              </a:lnSpc>
              <a:spcBef>
                <a:spcPct val="0"/>
              </a:spcBef>
            </a:pPr>
            <a:r>
              <a:rPr lang="en-US" sz="4300">
                <a:solidFill>
                  <a:srgbClr val="6900FF"/>
                </a:solidFill>
                <a:latin typeface="Montaser Arabic Bold"/>
              </a:rPr>
              <a:t>Tổng quan về quy trình chứng nhận dựa trên thử nghiệm sản phẩm</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2445580" y="0"/>
            <a:ext cx="5842420" cy="5842420"/>
          </a:xfrm>
          <a:prstGeom prst="rect">
            <a:avLst/>
          </a:prstGeom>
        </p:spPr>
      </p:pic>
      <p:sp>
        <p:nvSpPr>
          <p:cNvPr id="3" name="Freeform 3"/>
          <p:cNvSpPr/>
          <p:nvPr/>
        </p:nvSpPr>
        <p:spPr>
          <a:xfrm>
            <a:off x="1324576" y="3429792"/>
            <a:ext cx="14455692" cy="4825257"/>
          </a:xfrm>
          <a:custGeom>
            <a:avLst/>
            <a:gdLst/>
            <a:ahLst/>
            <a:cxnLst/>
            <a:rect l="l" t="t" r="r" b="b"/>
            <a:pathLst>
              <a:path w="14455692" h="4825257">
                <a:moveTo>
                  <a:pt x="0" y="0"/>
                </a:moveTo>
                <a:lnTo>
                  <a:pt x="14455692" y="0"/>
                </a:lnTo>
                <a:lnTo>
                  <a:pt x="14455692" y="4825257"/>
                </a:lnTo>
                <a:lnTo>
                  <a:pt x="0" y="4825257"/>
                </a:lnTo>
                <a:lnTo>
                  <a:pt x="0" y="0"/>
                </a:lnTo>
                <a:close/>
              </a:path>
            </a:pathLst>
          </a:custGeom>
          <a:blipFill>
            <a:blip r:embed="rId3"/>
            <a:stretch>
              <a:fillRect t="-13887" r="-6006" b="-5997"/>
            </a:stretch>
          </a:blipFill>
        </p:spPr>
        <p:txBody>
          <a:bodyPr/>
          <a:lstStyle/>
          <a:p>
            <a:endParaRPr lang="en-US"/>
          </a:p>
        </p:txBody>
      </p:sp>
      <p:sp>
        <p:nvSpPr>
          <p:cNvPr id="4" name="TextBox 4"/>
          <p:cNvSpPr txBox="1"/>
          <p:nvPr/>
        </p:nvSpPr>
        <p:spPr>
          <a:xfrm>
            <a:off x="1578741" y="865502"/>
            <a:ext cx="10709409" cy="1326641"/>
          </a:xfrm>
          <a:prstGeom prst="rect">
            <a:avLst/>
          </a:prstGeom>
        </p:spPr>
        <p:txBody>
          <a:bodyPr lIns="0" tIns="0" rIns="0" bIns="0" rtlCol="0" anchor="t">
            <a:spAutoFit/>
          </a:bodyPr>
          <a:lstStyle/>
          <a:p>
            <a:pPr>
              <a:lnSpc>
                <a:spcPts val="5289"/>
              </a:lnSpc>
            </a:pPr>
            <a:r>
              <a:rPr lang="en-US" sz="4300">
                <a:solidFill>
                  <a:srgbClr val="6900FF"/>
                </a:solidFill>
                <a:latin typeface="Montaser Arabic Bold"/>
              </a:rPr>
              <a:t>Chứng nhận bởi Similarity và</a:t>
            </a:r>
          </a:p>
          <a:p>
            <a:pPr marL="0" lvl="0" indent="0" algn="l">
              <a:lnSpc>
                <a:spcPts val="5289"/>
              </a:lnSpc>
              <a:spcBef>
                <a:spcPct val="0"/>
              </a:spcBef>
            </a:pPr>
            <a:r>
              <a:rPr lang="en-US" sz="4300">
                <a:solidFill>
                  <a:srgbClr val="6900FF"/>
                </a:solidFill>
                <a:latin typeface="Montaser Arabic Bold"/>
              </a:rPr>
              <a:t>Chương trình chuyển tiếp chứng chỉ</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2951268" y="5143500"/>
            <a:ext cx="5336732" cy="5336732"/>
          </a:xfrm>
          <a:prstGeom prst="rect">
            <a:avLst/>
          </a:prstGeom>
        </p:spPr>
      </p:pic>
      <p:pic>
        <p:nvPicPr>
          <p:cNvPr id="3" name="Picture 3"/>
          <p:cNvPicPr>
            <a:picLocks noChangeAspect="1"/>
          </p:cNvPicPr>
          <p:nvPr/>
        </p:nvPicPr>
        <p:blipFill>
          <a:blip r:embed="rId2"/>
          <a:srcRect/>
          <a:stretch>
            <a:fillRect/>
          </a:stretch>
        </p:blipFill>
        <p:spPr>
          <a:xfrm rot="5400000">
            <a:off x="-375889" y="6257385"/>
            <a:ext cx="5336732" cy="5336732"/>
          </a:xfrm>
          <a:prstGeom prst="rect">
            <a:avLst/>
          </a:prstGeom>
        </p:spPr>
      </p:pic>
      <p:sp>
        <p:nvSpPr>
          <p:cNvPr id="4" name="TextBox 4"/>
          <p:cNvSpPr txBox="1"/>
          <p:nvPr/>
        </p:nvSpPr>
        <p:spPr>
          <a:xfrm>
            <a:off x="1997738" y="1019175"/>
            <a:ext cx="9083397" cy="1119759"/>
          </a:xfrm>
          <a:prstGeom prst="rect">
            <a:avLst/>
          </a:prstGeom>
        </p:spPr>
        <p:txBody>
          <a:bodyPr lIns="0" tIns="0" rIns="0" bIns="0" rtlCol="0" anchor="t">
            <a:spAutoFit/>
          </a:bodyPr>
          <a:lstStyle/>
          <a:p>
            <a:pPr>
              <a:lnSpc>
                <a:spcPts val="4428"/>
              </a:lnSpc>
            </a:pPr>
            <a:r>
              <a:rPr lang="en-US" sz="3600" spc="46">
                <a:solidFill>
                  <a:srgbClr val="F1409A"/>
                </a:solidFill>
                <a:latin typeface="Montserrat Bold"/>
              </a:rPr>
              <a:t>Chương trình </a:t>
            </a:r>
          </a:p>
          <a:p>
            <a:pPr marL="0" lvl="0" indent="0">
              <a:lnSpc>
                <a:spcPts val="4428"/>
              </a:lnSpc>
              <a:spcBef>
                <a:spcPct val="0"/>
              </a:spcBef>
            </a:pPr>
            <a:r>
              <a:rPr lang="en-US" sz="3600" spc="46">
                <a:solidFill>
                  <a:srgbClr val="F1409A"/>
                </a:solidFill>
                <a:latin typeface="Montserrat Bold"/>
              </a:rPr>
              <a:t>chuyển tiếp chứng chỉ</a:t>
            </a:r>
          </a:p>
        </p:txBody>
      </p:sp>
      <p:sp>
        <p:nvSpPr>
          <p:cNvPr id="5" name="TextBox 5"/>
          <p:cNvSpPr txBox="1"/>
          <p:nvPr/>
        </p:nvSpPr>
        <p:spPr>
          <a:xfrm>
            <a:off x="1433468" y="2589849"/>
            <a:ext cx="7370469" cy="5607051"/>
          </a:xfrm>
          <a:prstGeom prst="rect">
            <a:avLst/>
          </a:prstGeom>
        </p:spPr>
        <p:txBody>
          <a:bodyPr lIns="0" tIns="0" rIns="0" bIns="0" rtlCol="0" anchor="t">
            <a:spAutoFit/>
          </a:bodyPr>
          <a:lstStyle/>
          <a:p>
            <a:pPr marL="626109" lvl="1" indent="-313054">
              <a:lnSpc>
                <a:spcPts val="4059"/>
              </a:lnSpc>
              <a:buFont typeface="Arial"/>
              <a:buChar char="•"/>
            </a:pPr>
            <a:r>
              <a:rPr lang="en-US" sz="2899" spc="-28">
                <a:solidFill>
                  <a:srgbClr val="6900FF"/>
                </a:solidFill>
                <a:latin typeface="Montserrat"/>
              </a:rPr>
              <a:t>Thành viên Liên kết và Người áp dụng có thể áp dụng Tuyên bố chứng nhận để chuyển nhượng chứng chỉ cho các sản phẩm được chứng nhận bởi Ban tổ chức hoặc thành viên Người tham gia</a:t>
            </a:r>
          </a:p>
          <a:p>
            <a:pPr marL="669288" lvl="1" indent="-334644">
              <a:lnSpc>
                <a:spcPts val="4339"/>
              </a:lnSpc>
              <a:buFont typeface="Arial"/>
              <a:buChar char="•"/>
            </a:pPr>
            <a:r>
              <a:rPr lang="en-US" sz="3099" spc="-30">
                <a:solidFill>
                  <a:srgbClr val="6900FF"/>
                </a:solidFill>
                <a:latin typeface="Montserrat"/>
              </a:rPr>
              <a:t>Điều này là để tạo điều kiện cho việc dán nhãn trắng và tái xây dựng thương hiệu</a:t>
            </a:r>
          </a:p>
          <a:p>
            <a:pPr marL="561341" lvl="1" indent="-280670">
              <a:lnSpc>
                <a:spcPts val="3640"/>
              </a:lnSpc>
              <a:spcBef>
                <a:spcPct val="0"/>
              </a:spcBef>
              <a:buFont typeface="Arial"/>
              <a:buChar char="•"/>
            </a:pPr>
            <a:r>
              <a:rPr lang="en-US" sz="2600" spc="-26">
                <a:solidFill>
                  <a:srgbClr val="6900FF"/>
                </a:solidFill>
                <a:latin typeface="Montserrat"/>
              </a:rPr>
              <a:t>Chỉ cho phép thay đổi bao bì, vỏ bọc và giao diện người dùng</a:t>
            </a:r>
          </a:p>
        </p:txBody>
      </p:sp>
      <p:sp>
        <p:nvSpPr>
          <p:cNvPr id="6" name="TextBox 6"/>
          <p:cNvSpPr txBox="1"/>
          <p:nvPr/>
        </p:nvSpPr>
        <p:spPr>
          <a:xfrm>
            <a:off x="10046520" y="1345853"/>
            <a:ext cx="7212780" cy="557784"/>
          </a:xfrm>
          <a:prstGeom prst="rect">
            <a:avLst/>
          </a:prstGeom>
        </p:spPr>
        <p:txBody>
          <a:bodyPr lIns="0" tIns="0" rIns="0" bIns="0" rtlCol="0" anchor="t">
            <a:spAutoFit/>
          </a:bodyPr>
          <a:lstStyle/>
          <a:p>
            <a:pPr marL="0" lvl="0" indent="0" algn="ctr">
              <a:lnSpc>
                <a:spcPts val="4428"/>
              </a:lnSpc>
              <a:spcBef>
                <a:spcPct val="0"/>
              </a:spcBef>
            </a:pPr>
            <a:r>
              <a:rPr lang="en-US" sz="3600" spc="46">
                <a:solidFill>
                  <a:srgbClr val="F1409A"/>
                </a:solidFill>
                <a:latin typeface="Montserrat Bold"/>
              </a:rPr>
              <a:t>Chứng nhận bởi Similarity</a:t>
            </a:r>
          </a:p>
        </p:txBody>
      </p:sp>
      <p:sp>
        <p:nvSpPr>
          <p:cNvPr id="7" name="TextBox 7"/>
          <p:cNvSpPr txBox="1"/>
          <p:nvPr/>
        </p:nvSpPr>
        <p:spPr>
          <a:xfrm>
            <a:off x="10046520" y="2694401"/>
            <a:ext cx="5852610" cy="5117465"/>
          </a:xfrm>
          <a:prstGeom prst="rect">
            <a:avLst/>
          </a:prstGeom>
        </p:spPr>
        <p:txBody>
          <a:bodyPr lIns="0" tIns="0" rIns="0" bIns="0" rtlCol="0" anchor="t">
            <a:spAutoFit/>
          </a:bodyPr>
          <a:lstStyle/>
          <a:p>
            <a:pPr marL="626109" lvl="1" indent="-313054">
              <a:lnSpc>
                <a:spcPts val="4059"/>
              </a:lnSpc>
              <a:buFont typeface="Arial"/>
              <a:buChar char="•"/>
            </a:pPr>
            <a:r>
              <a:rPr lang="en-US" sz="2899" spc="-28">
                <a:solidFill>
                  <a:srgbClr val="6900FF"/>
                </a:solidFill>
                <a:latin typeface="Montserrat"/>
              </a:rPr>
              <a:t>Chứng nhận của Similarity tạo điều kiện cho các sản phẩm mới được chứng nhận bởi cùng một chủ sở hữu dựa trên sản phẩm được chứng nhận hiện có</a:t>
            </a:r>
          </a:p>
          <a:p>
            <a:pPr marL="626109" lvl="1" indent="-313054">
              <a:lnSpc>
                <a:spcPts val="4059"/>
              </a:lnSpc>
              <a:spcBef>
                <a:spcPct val="0"/>
              </a:spcBef>
              <a:buFont typeface="Arial"/>
              <a:buChar char="•"/>
            </a:pPr>
            <a:r>
              <a:rPr lang="en-US" sz="2899" spc="-28">
                <a:solidFill>
                  <a:srgbClr val="6900FF"/>
                </a:solidFill>
                <a:latin typeface="Montserrat"/>
              </a:rPr>
              <a:t>Sản phẩm gốc phải chạy cùng một phần mềm Matter như của sản phẩm mới</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305065" y="5967830"/>
            <a:ext cx="4484618" cy="4484618"/>
          </a:xfrm>
          <a:prstGeom prst="rect">
            <a:avLst/>
          </a:prstGeom>
        </p:spPr>
      </p:pic>
      <p:pic>
        <p:nvPicPr>
          <p:cNvPr id="3" name="Picture 3"/>
          <p:cNvPicPr>
            <a:picLocks noChangeAspect="1"/>
          </p:cNvPicPr>
          <p:nvPr/>
        </p:nvPicPr>
        <p:blipFill>
          <a:blip r:embed="rId2"/>
          <a:srcRect/>
          <a:stretch>
            <a:fillRect/>
          </a:stretch>
        </p:blipFill>
        <p:spPr>
          <a:xfrm rot="-5400000">
            <a:off x="13803382" y="0"/>
            <a:ext cx="4484618" cy="4484618"/>
          </a:xfrm>
          <a:prstGeom prst="rect">
            <a:avLst/>
          </a:prstGeom>
        </p:spPr>
      </p:pic>
      <p:sp>
        <p:nvSpPr>
          <p:cNvPr id="4" name="TextBox 4"/>
          <p:cNvSpPr txBox="1"/>
          <p:nvPr/>
        </p:nvSpPr>
        <p:spPr>
          <a:xfrm>
            <a:off x="4824641" y="6955200"/>
            <a:ext cx="9318764" cy="482320"/>
          </a:xfrm>
          <a:prstGeom prst="rect">
            <a:avLst/>
          </a:prstGeom>
        </p:spPr>
        <p:txBody>
          <a:bodyPr lIns="0" tIns="0" rIns="0" bIns="0" rtlCol="0" anchor="t">
            <a:spAutoFit/>
          </a:bodyPr>
          <a:lstStyle/>
          <a:p>
            <a:pPr marL="0" lvl="0" indent="0" algn="ctr">
              <a:lnSpc>
                <a:spcPts val="3920"/>
              </a:lnSpc>
              <a:spcBef>
                <a:spcPct val="0"/>
              </a:spcBef>
            </a:pPr>
            <a:endParaRPr/>
          </a:p>
        </p:txBody>
      </p:sp>
      <p:sp>
        <p:nvSpPr>
          <p:cNvPr id="5" name="TextBox 5"/>
          <p:cNvSpPr txBox="1"/>
          <p:nvPr/>
        </p:nvSpPr>
        <p:spPr>
          <a:xfrm>
            <a:off x="2670799" y="2896201"/>
            <a:ext cx="12946401" cy="3627809"/>
          </a:xfrm>
          <a:prstGeom prst="rect">
            <a:avLst/>
          </a:prstGeom>
        </p:spPr>
        <p:txBody>
          <a:bodyPr lIns="0" tIns="0" rIns="0" bIns="0" rtlCol="0" anchor="t">
            <a:spAutoFit/>
          </a:bodyPr>
          <a:lstStyle/>
          <a:p>
            <a:pPr algn="just">
              <a:lnSpc>
                <a:spcPts val="9740"/>
              </a:lnSpc>
            </a:pPr>
            <a:r>
              <a:rPr lang="en-US" sz="7919">
                <a:solidFill>
                  <a:srgbClr val="F1409A"/>
                </a:solidFill>
                <a:latin typeface="Montserrat Bold"/>
              </a:rPr>
              <a:t>                     02 </a:t>
            </a:r>
          </a:p>
          <a:p>
            <a:pPr algn="just">
              <a:lnSpc>
                <a:spcPts val="9494"/>
              </a:lnSpc>
            </a:pPr>
            <a:r>
              <a:rPr lang="en-US" sz="7719">
                <a:solidFill>
                  <a:srgbClr val="FFFFFF"/>
                </a:solidFill>
                <a:latin typeface="Montserrat Bold"/>
              </a:rPr>
              <a:t>         Chứng thực và</a:t>
            </a:r>
          </a:p>
          <a:p>
            <a:pPr marL="0" lvl="0" indent="0" algn="just">
              <a:lnSpc>
                <a:spcPts val="9494"/>
              </a:lnSpc>
              <a:spcBef>
                <a:spcPct val="0"/>
              </a:spcBef>
            </a:pPr>
            <a:r>
              <a:rPr lang="en-US" sz="7719">
                <a:solidFill>
                  <a:srgbClr val="FFFFFF"/>
                </a:solidFill>
                <a:latin typeface="Montserrat Bold"/>
              </a:rPr>
              <a:t>       Chứng chỉ thiết bị</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763126" y="-871972"/>
            <a:ext cx="5222181" cy="5222181"/>
          </a:xfrm>
          <a:prstGeom prst="rect">
            <a:avLst/>
          </a:prstGeom>
        </p:spPr>
      </p:pic>
      <p:sp>
        <p:nvSpPr>
          <p:cNvPr id="3" name="TextBox 3"/>
          <p:cNvSpPr txBox="1"/>
          <p:nvPr/>
        </p:nvSpPr>
        <p:spPr>
          <a:xfrm>
            <a:off x="631437" y="4130092"/>
            <a:ext cx="5679515" cy="1806700"/>
          </a:xfrm>
          <a:prstGeom prst="rect">
            <a:avLst/>
          </a:prstGeom>
        </p:spPr>
        <p:txBody>
          <a:bodyPr lIns="0" tIns="0" rIns="0" bIns="0" rtlCol="0" anchor="t">
            <a:spAutoFit/>
          </a:bodyPr>
          <a:lstStyle/>
          <a:p>
            <a:pPr>
              <a:lnSpc>
                <a:spcPts val="7134"/>
              </a:lnSpc>
            </a:pPr>
            <a:r>
              <a:rPr lang="en-US" sz="5800">
                <a:solidFill>
                  <a:srgbClr val="FFFFFF"/>
                </a:solidFill>
                <a:latin typeface="Aileron Bold"/>
              </a:rPr>
              <a:t>Mục tiêu </a:t>
            </a:r>
          </a:p>
          <a:p>
            <a:pPr>
              <a:lnSpc>
                <a:spcPts val="7134"/>
              </a:lnSpc>
              <a:spcBef>
                <a:spcPct val="0"/>
              </a:spcBef>
            </a:pPr>
            <a:r>
              <a:rPr lang="en-US" sz="5800">
                <a:solidFill>
                  <a:srgbClr val="FFFFFF"/>
                </a:solidFill>
                <a:latin typeface="Aileron Bold"/>
              </a:rPr>
              <a:t>chứng thực</a:t>
            </a:r>
          </a:p>
        </p:txBody>
      </p:sp>
      <p:pic>
        <p:nvPicPr>
          <p:cNvPr id="4" name="Picture 4"/>
          <p:cNvPicPr>
            <a:picLocks noChangeAspect="1"/>
          </p:cNvPicPr>
          <p:nvPr/>
        </p:nvPicPr>
        <p:blipFill>
          <a:blip r:embed="rId2"/>
          <a:srcRect/>
          <a:stretch>
            <a:fillRect/>
          </a:stretch>
        </p:blipFill>
        <p:spPr>
          <a:xfrm>
            <a:off x="13828946" y="5936791"/>
            <a:ext cx="5222181" cy="5222181"/>
          </a:xfrm>
          <a:prstGeom prst="rect">
            <a:avLst/>
          </a:prstGeom>
        </p:spPr>
      </p:pic>
      <p:sp>
        <p:nvSpPr>
          <p:cNvPr id="5" name="TextBox 5"/>
          <p:cNvSpPr txBox="1"/>
          <p:nvPr/>
        </p:nvSpPr>
        <p:spPr>
          <a:xfrm>
            <a:off x="4899979" y="1329476"/>
            <a:ext cx="11701574" cy="7485173"/>
          </a:xfrm>
          <a:prstGeom prst="rect">
            <a:avLst/>
          </a:prstGeom>
        </p:spPr>
        <p:txBody>
          <a:bodyPr lIns="0" tIns="0" rIns="0" bIns="0" rtlCol="0" anchor="t">
            <a:spAutoFit/>
          </a:bodyPr>
          <a:lstStyle/>
          <a:p>
            <a:pPr marL="699092" lvl="1" indent="-349546" algn="just">
              <a:lnSpc>
                <a:spcPts val="5472"/>
              </a:lnSpc>
              <a:buFont typeface="Arial"/>
              <a:buChar char="•"/>
            </a:pPr>
            <a:r>
              <a:rPr lang="en-US" sz="3238" spc="-142">
                <a:solidFill>
                  <a:srgbClr val="FFFFFF"/>
                </a:solidFill>
                <a:latin typeface="Montserrat Bold"/>
              </a:rPr>
              <a:t>Chứng thực chứng nhận</a:t>
            </a:r>
            <a:r>
              <a:rPr lang="en-US" sz="3238" spc="-142">
                <a:solidFill>
                  <a:srgbClr val="FFFFFF"/>
                </a:solidFill>
                <a:latin typeface="Montserrat Semi-Bold"/>
              </a:rPr>
              <a:t> - </a:t>
            </a:r>
            <a:r>
              <a:rPr lang="en-US" sz="3238" spc="-142">
                <a:solidFill>
                  <a:srgbClr val="FFFFFF"/>
                </a:solidFill>
                <a:latin typeface="Montserrat"/>
              </a:rPr>
              <a:t>Ủy viên hoặc bất kỳ tổ chức nào có thể đảm bảo rằng thiết bị Matter mà họ đang nói chuyện đã đạt được chứng nhận Vấn đề có thể xác minh</a:t>
            </a:r>
          </a:p>
          <a:p>
            <a:pPr marL="699092" lvl="1" indent="-349546" algn="just">
              <a:lnSpc>
                <a:spcPts val="5472"/>
              </a:lnSpc>
              <a:buFont typeface="Arial"/>
              <a:buChar char="•"/>
            </a:pPr>
            <a:r>
              <a:rPr lang="en-US" sz="3238" spc="-142">
                <a:solidFill>
                  <a:srgbClr val="FFFFFF"/>
                </a:solidFill>
                <a:latin typeface="Montserrat Semi-Bold"/>
              </a:rPr>
              <a:t>Chứng thực thiết bị - </a:t>
            </a:r>
            <a:r>
              <a:rPr lang="en-US" sz="3238" spc="-142">
                <a:solidFill>
                  <a:srgbClr val="FFFFFF"/>
                </a:solidFill>
                <a:latin typeface="Montserrat"/>
              </a:rPr>
              <a:t>Ủy viên hoặc bất kỳ tổ chức nào có thể đảm bảo rằng thiết bị Matter cụ thể mà họ đang nói chuyện được sản xuất chính hãng</a:t>
            </a:r>
          </a:p>
          <a:p>
            <a:pPr marL="699092" lvl="1" indent="-349546" algn="just">
              <a:lnSpc>
                <a:spcPts val="5472"/>
              </a:lnSpc>
              <a:buFont typeface="Arial"/>
              <a:buChar char="•"/>
            </a:pPr>
            <a:r>
              <a:rPr lang="en-US" sz="3238" spc="-142">
                <a:solidFill>
                  <a:srgbClr val="FFFFFF"/>
                </a:solidFill>
                <a:latin typeface="Montserrat Semi-Bold"/>
              </a:rPr>
              <a:t>Chứng thực phần mềm -</a:t>
            </a:r>
            <a:r>
              <a:rPr lang="en-US" sz="3238" spc="-142">
                <a:solidFill>
                  <a:srgbClr val="FFFFFF"/>
                </a:solidFill>
                <a:latin typeface="Montserrat"/>
              </a:rPr>
              <a:t> Phiên bản phần mềm mà thiết bị Matter đang chạy, tuân thủ Matter (trong trường hợp nâng cấp OTA</a:t>
            </a:r>
          </a:p>
          <a:p>
            <a:pPr marL="699092" lvl="1" indent="-349546" algn="just">
              <a:lnSpc>
                <a:spcPts val="5472"/>
              </a:lnSpc>
              <a:buFont typeface="Arial"/>
              <a:buChar char="•"/>
            </a:pPr>
            <a:r>
              <a:rPr lang="en-US" sz="3238" spc="-142">
                <a:solidFill>
                  <a:srgbClr val="FFFFFF"/>
                </a:solidFill>
                <a:latin typeface="Montserrat Semi-Bold"/>
              </a:rPr>
              <a:t>Tất cả điều này</a:t>
            </a:r>
            <a:r>
              <a:rPr lang="en-US" sz="3238" spc="-142">
                <a:solidFill>
                  <a:srgbClr val="FFFFFF"/>
                </a:solidFill>
                <a:latin typeface="Montserrat"/>
              </a:rPr>
              <a:t> có thể xác minh bằng mật mã và xảy ra mà không yêu cầu máy chủ tập trung</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2445580" y="0"/>
            <a:ext cx="5842420" cy="5842420"/>
          </a:xfrm>
          <a:prstGeom prst="rect">
            <a:avLst/>
          </a:prstGeom>
        </p:spPr>
      </p:pic>
      <p:sp>
        <p:nvSpPr>
          <p:cNvPr id="3" name="Freeform 3"/>
          <p:cNvSpPr/>
          <p:nvPr/>
        </p:nvSpPr>
        <p:spPr>
          <a:xfrm>
            <a:off x="1532436" y="6805027"/>
            <a:ext cx="14644311" cy="2453273"/>
          </a:xfrm>
          <a:custGeom>
            <a:avLst/>
            <a:gdLst/>
            <a:ahLst/>
            <a:cxnLst/>
            <a:rect l="l" t="t" r="r" b="b"/>
            <a:pathLst>
              <a:path w="14644311" h="2453273">
                <a:moveTo>
                  <a:pt x="0" y="0"/>
                </a:moveTo>
                <a:lnTo>
                  <a:pt x="14644311" y="0"/>
                </a:lnTo>
                <a:lnTo>
                  <a:pt x="14644311" y="2453273"/>
                </a:lnTo>
                <a:lnTo>
                  <a:pt x="0" y="2453273"/>
                </a:lnTo>
                <a:lnTo>
                  <a:pt x="0" y="0"/>
                </a:lnTo>
                <a:close/>
              </a:path>
            </a:pathLst>
          </a:custGeom>
          <a:blipFill>
            <a:blip r:embed="rId3"/>
            <a:stretch>
              <a:fillRect t="-29888" r="-4311" b="-60463"/>
            </a:stretch>
          </a:blipFill>
        </p:spPr>
        <p:txBody>
          <a:bodyPr/>
          <a:lstStyle/>
          <a:p>
            <a:endParaRPr lang="en-US"/>
          </a:p>
        </p:txBody>
      </p:sp>
      <p:sp>
        <p:nvSpPr>
          <p:cNvPr id="4" name="TextBox 4"/>
          <p:cNvSpPr txBox="1"/>
          <p:nvPr/>
        </p:nvSpPr>
        <p:spPr>
          <a:xfrm>
            <a:off x="1794679" y="1019175"/>
            <a:ext cx="10209521" cy="706373"/>
          </a:xfrm>
          <a:prstGeom prst="rect">
            <a:avLst/>
          </a:prstGeom>
        </p:spPr>
        <p:txBody>
          <a:bodyPr lIns="0" tIns="0" rIns="0" bIns="0" rtlCol="0" anchor="t">
            <a:spAutoFit/>
          </a:bodyPr>
          <a:lstStyle/>
          <a:p>
            <a:pPr marL="0" lvl="0" indent="0" algn="l">
              <a:lnSpc>
                <a:spcPts val="5658"/>
              </a:lnSpc>
              <a:spcBef>
                <a:spcPct val="0"/>
              </a:spcBef>
            </a:pPr>
            <a:r>
              <a:rPr lang="en-US" sz="4600">
                <a:solidFill>
                  <a:srgbClr val="6900FF"/>
                </a:solidFill>
                <a:latin typeface="Montserrat Bold"/>
              </a:rPr>
              <a:t>Distributed Compliance Ledger</a:t>
            </a:r>
          </a:p>
        </p:txBody>
      </p:sp>
      <p:sp>
        <p:nvSpPr>
          <p:cNvPr id="5" name="TextBox 5"/>
          <p:cNvSpPr txBox="1"/>
          <p:nvPr/>
        </p:nvSpPr>
        <p:spPr>
          <a:xfrm>
            <a:off x="1794679" y="1994426"/>
            <a:ext cx="7709304" cy="2223770"/>
          </a:xfrm>
          <a:prstGeom prst="rect">
            <a:avLst/>
          </a:prstGeom>
        </p:spPr>
        <p:txBody>
          <a:bodyPr lIns="0" tIns="0" rIns="0" bIns="0" rtlCol="0" anchor="t">
            <a:spAutoFit/>
          </a:bodyPr>
          <a:lstStyle/>
          <a:p>
            <a:pPr marL="690877" lvl="1" indent="-345439">
              <a:lnSpc>
                <a:spcPts val="4479"/>
              </a:lnSpc>
              <a:buFont typeface="Arial"/>
              <a:buChar char="•"/>
            </a:pPr>
            <a:r>
              <a:rPr lang="en-US" sz="3199" spc="-31">
                <a:solidFill>
                  <a:srgbClr val="6900FF"/>
                </a:solidFill>
                <a:latin typeface="Montserrat"/>
              </a:rPr>
              <a:t>Distributed Compliance Ledger là một cơ sở dữ liệu không tập trung và được bảo mật bằng mật mã</a:t>
            </a:r>
          </a:p>
          <a:p>
            <a:pPr>
              <a:lnSpc>
                <a:spcPts val="4479"/>
              </a:lnSpc>
              <a:spcBef>
                <a:spcPct val="0"/>
              </a:spcBef>
            </a:pPr>
            <a:endParaRPr lang="en-US" sz="3199" spc="-31">
              <a:solidFill>
                <a:srgbClr val="6900FF"/>
              </a:solidFill>
              <a:latin typeface="Montserrat"/>
            </a:endParaRPr>
          </a:p>
        </p:txBody>
      </p:sp>
      <p:sp>
        <p:nvSpPr>
          <p:cNvPr id="6" name="TextBox 6"/>
          <p:cNvSpPr txBox="1"/>
          <p:nvPr/>
        </p:nvSpPr>
        <p:spPr>
          <a:xfrm>
            <a:off x="1794679" y="3563078"/>
            <a:ext cx="7709304" cy="3347721"/>
          </a:xfrm>
          <a:prstGeom prst="rect">
            <a:avLst/>
          </a:prstGeom>
        </p:spPr>
        <p:txBody>
          <a:bodyPr lIns="0" tIns="0" rIns="0" bIns="0" rtlCol="0" anchor="t">
            <a:spAutoFit/>
          </a:bodyPr>
          <a:lstStyle/>
          <a:p>
            <a:pPr marL="690877" lvl="1" indent="-345439">
              <a:lnSpc>
                <a:spcPts val="4479"/>
              </a:lnSpc>
              <a:spcBef>
                <a:spcPct val="0"/>
              </a:spcBef>
              <a:buFont typeface="Arial"/>
              <a:buChar char="•"/>
            </a:pPr>
            <a:r>
              <a:rPr lang="en-US" sz="3199" spc="-31">
                <a:solidFill>
                  <a:srgbClr val="6900FF"/>
                </a:solidFill>
                <a:latin typeface="Montserrat"/>
              </a:rPr>
              <a:t>(The commission) và các thiết bị khác có thể đọc các mục DCL, xác minh tính xác thực và sử dụng nó làm gốc rễ của sự tin cậy cho các chứng thực khác nhau được yêu cầu</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123862">
            <a:off x="9589712" y="-1470613"/>
            <a:ext cx="9129758" cy="9129758"/>
          </a:xfrm>
          <a:prstGeom prst="rect">
            <a:avLst/>
          </a:prstGeom>
        </p:spPr>
      </p:pic>
      <p:sp>
        <p:nvSpPr>
          <p:cNvPr id="3" name="Freeform 3"/>
          <p:cNvSpPr/>
          <p:nvPr/>
        </p:nvSpPr>
        <p:spPr>
          <a:xfrm>
            <a:off x="10872875" y="4498831"/>
            <a:ext cx="7415125" cy="5788169"/>
          </a:xfrm>
          <a:custGeom>
            <a:avLst/>
            <a:gdLst/>
            <a:ahLst/>
            <a:cxnLst/>
            <a:rect l="l" t="t" r="r" b="b"/>
            <a:pathLst>
              <a:path w="7415125" h="5788169">
                <a:moveTo>
                  <a:pt x="0" y="0"/>
                </a:moveTo>
                <a:lnTo>
                  <a:pt x="7415125" y="0"/>
                </a:lnTo>
                <a:lnTo>
                  <a:pt x="7415125" y="5788169"/>
                </a:lnTo>
                <a:lnTo>
                  <a:pt x="0" y="5788169"/>
                </a:lnTo>
                <a:lnTo>
                  <a:pt x="0" y="0"/>
                </a:lnTo>
                <a:close/>
              </a:path>
            </a:pathLst>
          </a:custGeom>
          <a:blipFill>
            <a:blip r:embed="rId3"/>
            <a:stretch>
              <a:fillRect t="-13241" b="-17271"/>
            </a:stretch>
          </a:blipFill>
        </p:spPr>
        <p:txBody>
          <a:bodyPr/>
          <a:lstStyle/>
          <a:p>
            <a:endParaRPr lang="en-US"/>
          </a:p>
        </p:txBody>
      </p:sp>
      <p:sp>
        <p:nvSpPr>
          <p:cNvPr id="4" name="TextBox 4"/>
          <p:cNvSpPr txBox="1"/>
          <p:nvPr/>
        </p:nvSpPr>
        <p:spPr>
          <a:xfrm>
            <a:off x="1028700" y="568262"/>
            <a:ext cx="11498705" cy="901826"/>
          </a:xfrm>
          <a:prstGeom prst="rect">
            <a:avLst/>
          </a:prstGeom>
        </p:spPr>
        <p:txBody>
          <a:bodyPr lIns="0" tIns="0" rIns="0" bIns="0" rtlCol="0" anchor="t">
            <a:spAutoFit/>
          </a:bodyPr>
          <a:lstStyle/>
          <a:p>
            <a:pPr marL="0" lvl="0" indent="0" algn="l">
              <a:lnSpc>
                <a:spcPts val="7134"/>
              </a:lnSpc>
              <a:spcBef>
                <a:spcPct val="0"/>
              </a:spcBef>
            </a:pPr>
            <a:r>
              <a:rPr lang="en-US" sz="5800">
                <a:solidFill>
                  <a:srgbClr val="6900FF"/>
                </a:solidFill>
                <a:latin typeface="Montserrat Bold"/>
              </a:rPr>
              <a:t>Chứng thực thiết bị PKI.</a:t>
            </a:r>
          </a:p>
        </p:txBody>
      </p:sp>
      <p:sp>
        <p:nvSpPr>
          <p:cNvPr id="5" name="TextBox 5"/>
          <p:cNvSpPr txBox="1"/>
          <p:nvPr/>
        </p:nvSpPr>
        <p:spPr>
          <a:xfrm>
            <a:off x="1038225" y="2047411"/>
            <a:ext cx="9919334" cy="7416674"/>
          </a:xfrm>
          <a:prstGeom prst="rect">
            <a:avLst/>
          </a:prstGeom>
        </p:spPr>
        <p:txBody>
          <a:bodyPr lIns="0" tIns="0" rIns="0" bIns="0" rtlCol="0" anchor="t">
            <a:spAutoFit/>
          </a:bodyPr>
          <a:lstStyle/>
          <a:p>
            <a:pPr marL="734056" lvl="1" indent="-367028">
              <a:lnSpc>
                <a:spcPts val="4555"/>
              </a:lnSpc>
              <a:buFont typeface="Arial"/>
              <a:buChar char="•"/>
            </a:pPr>
            <a:r>
              <a:rPr lang="en-US" sz="3399" spc="288">
                <a:solidFill>
                  <a:srgbClr val="6900FF"/>
                </a:solidFill>
                <a:latin typeface="Montserrat"/>
              </a:rPr>
              <a:t>Chứng thực hoạt động bằng Mật mã PKI</a:t>
            </a:r>
          </a:p>
          <a:p>
            <a:pPr marL="734056" lvl="1" indent="-367028">
              <a:lnSpc>
                <a:spcPts val="4555"/>
              </a:lnSpc>
              <a:buFont typeface="Arial"/>
              <a:buChar char="•"/>
            </a:pPr>
            <a:r>
              <a:rPr lang="en-US" sz="3399" spc="288">
                <a:solidFill>
                  <a:srgbClr val="6900FF"/>
                </a:solidFill>
                <a:latin typeface="Montserrat"/>
              </a:rPr>
              <a:t>Root of Trust bắt đầu với danh sách Chứng chỉ của Cơ quan chứng thực sản phẩm (PAA) có trong DCL</a:t>
            </a:r>
          </a:p>
          <a:p>
            <a:pPr marL="734056" lvl="1" indent="-367028">
              <a:lnSpc>
                <a:spcPts val="4555"/>
              </a:lnSpc>
              <a:buFont typeface="Arial"/>
              <a:buChar char="•"/>
            </a:pPr>
            <a:r>
              <a:rPr lang="en-US" sz="3399" spc="288">
                <a:solidFill>
                  <a:srgbClr val="6900FF"/>
                </a:solidFill>
                <a:latin typeface="Montserrat"/>
              </a:rPr>
              <a:t>PAA là CA cấp một có thể ký Trung gian chứng thực sản phẩm (PAI</a:t>
            </a:r>
          </a:p>
          <a:p>
            <a:pPr marL="734056" lvl="1" indent="-367028">
              <a:lnSpc>
                <a:spcPts val="4555"/>
              </a:lnSpc>
              <a:buFont typeface="Arial"/>
              <a:buChar char="•"/>
            </a:pPr>
            <a:r>
              <a:rPr lang="en-US" sz="3399" spc="288">
                <a:solidFill>
                  <a:srgbClr val="6900FF"/>
                </a:solidFill>
                <a:latin typeface="Montserrat"/>
              </a:rPr>
              <a:t>PAI CAs có thể ký Chứng chỉ chứng thực thiết bị (DAC) duy nhất cho mỗi thiết bị Matter</a:t>
            </a:r>
          </a:p>
          <a:p>
            <a:pPr marL="734056" lvl="1" indent="-367028">
              <a:lnSpc>
                <a:spcPts val="4555"/>
              </a:lnSpc>
              <a:buFont typeface="Arial"/>
              <a:buChar char="•"/>
            </a:pPr>
            <a:r>
              <a:rPr lang="en-US" sz="3399" spc="288">
                <a:solidFill>
                  <a:srgbClr val="6900FF"/>
                </a:solidFill>
                <a:latin typeface="Montserrat"/>
              </a:rPr>
              <a:t>(The commissioner) và các thực thể khác hiện có thể thiết lập niềm tin vào thiết bị với DAC bằng DCL</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553467">
            <a:off x="9650395" y="-1424317"/>
            <a:ext cx="8681355" cy="8681355"/>
          </a:xfrm>
          <a:prstGeom prst="rect">
            <a:avLst/>
          </a:prstGeom>
        </p:spPr>
      </p:pic>
      <p:sp>
        <p:nvSpPr>
          <p:cNvPr id="3" name="Freeform 3"/>
          <p:cNvSpPr/>
          <p:nvPr/>
        </p:nvSpPr>
        <p:spPr>
          <a:xfrm>
            <a:off x="13626783" y="4524917"/>
            <a:ext cx="4347235" cy="5762083"/>
          </a:xfrm>
          <a:custGeom>
            <a:avLst/>
            <a:gdLst/>
            <a:ahLst/>
            <a:cxnLst/>
            <a:rect l="l" t="t" r="r" b="b"/>
            <a:pathLst>
              <a:path w="4347235" h="5762083">
                <a:moveTo>
                  <a:pt x="0" y="0"/>
                </a:moveTo>
                <a:lnTo>
                  <a:pt x="4347235" y="0"/>
                </a:lnTo>
                <a:lnTo>
                  <a:pt x="4347235" y="5762083"/>
                </a:lnTo>
                <a:lnTo>
                  <a:pt x="0" y="576208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794903" y="785700"/>
            <a:ext cx="8920337" cy="818006"/>
          </a:xfrm>
          <a:prstGeom prst="rect">
            <a:avLst/>
          </a:prstGeom>
        </p:spPr>
        <p:txBody>
          <a:bodyPr lIns="0" tIns="0" rIns="0" bIns="0" rtlCol="0" anchor="t">
            <a:spAutoFit/>
          </a:bodyPr>
          <a:lstStyle/>
          <a:p>
            <a:pPr marL="0" lvl="0" indent="0" algn="l">
              <a:lnSpc>
                <a:spcPts val="6519"/>
              </a:lnSpc>
              <a:spcBef>
                <a:spcPct val="0"/>
              </a:spcBef>
            </a:pPr>
            <a:r>
              <a:rPr lang="en-US" sz="5300">
                <a:solidFill>
                  <a:srgbClr val="6900FF"/>
                </a:solidFill>
                <a:latin typeface="Montserrat Bold"/>
              </a:rPr>
              <a:t>Yêu cầu sản xuất thiết bị</a:t>
            </a:r>
          </a:p>
        </p:txBody>
      </p:sp>
      <p:sp>
        <p:nvSpPr>
          <p:cNvPr id="5" name="TextBox 5"/>
          <p:cNvSpPr txBox="1"/>
          <p:nvPr/>
        </p:nvSpPr>
        <p:spPr>
          <a:xfrm>
            <a:off x="1038225" y="2912281"/>
            <a:ext cx="9919334" cy="5591685"/>
          </a:xfrm>
          <a:prstGeom prst="rect">
            <a:avLst/>
          </a:prstGeom>
        </p:spPr>
        <p:txBody>
          <a:bodyPr lIns="0" tIns="0" rIns="0" bIns="0" rtlCol="0" anchor="t">
            <a:spAutoFit/>
          </a:bodyPr>
          <a:lstStyle/>
          <a:p>
            <a:pPr marL="734056" lvl="1" indent="-367028">
              <a:lnSpc>
                <a:spcPts val="5575"/>
              </a:lnSpc>
              <a:buFont typeface="Arial"/>
              <a:buChar char="•"/>
            </a:pPr>
            <a:r>
              <a:rPr lang="en-US" sz="3399" spc="125">
                <a:solidFill>
                  <a:srgbClr val="6900FF"/>
                </a:solidFill>
                <a:latin typeface="Montserrat"/>
              </a:rPr>
              <a:t>Mỗi thiết bị cần phải có một DAC được ký bằng PAA được CSA phê duyệt</a:t>
            </a:r>
          </a:p>
          <a:p>
            <a:pPr marL="734056" lvl="1" indent="-367028">
              <a:lnSpc>
                <a:spcPts val="5575"/>
              </a:lnSpc>
              <a:buFont typeface="Arial"/>
              <a:buChar char="•"/>
            </a:pPr>
            <a:r>
              <a:rPr lang="en-US" sz="3399" spc="125">
                <a:solidFill>
                  <a:srgbClr val="6900FF"/>
                </a:solidFill>
                <a:latin typeface="Montserrat"/>
              </a:rPr>
              <a:t>DAC có khóa riêng hoạt động như một danh tính thiết bị chính và cần được bảo vệ</a:t>
            </a:r>
          </a:p>
          <a:p>
            <a:pPr marL="734056" lvl="1" indent="-367028">
              <a:lnSpc>
                <a:spcPts val="5575"/>
              </a:lnSpc>
              <a:buFont typeface="Arial"/>
              <a:buChar char="•"/>
            </a:pPr>
            <a:r>
              <a:rPr lang="en-US" sz="3399" spc="125">
                <a:solidFill>
                  <a:srgbClr val="6900FF"/>
                </a:solidFill>
                <a:latin typeface="Montserrat"/>
              </a:rPr>
              <a:t>Ngoài ra, mỗi thiết bị cần được lập trình với một Mật mã duy nhất và Trình xác minh đi vào mã QR của thiết bị</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305065" y="5967830"/>
            <a:ext cx="4484618" cy="4484618"/>
          </a:xfrm>
          <a:prstGeom prst="rect">
            <a:avLst/>
          </a:prstGeom>
        </p:spPr>
      </p:pic>
      <p:pic>
        <p:nvPicPr>
          <p:cNvPr id="3" name="Picture 3"/>
          <p:cNvPicPr>
            <a:picLocks noChangeAspect="1"/>
          </p:cNvPicPr>
          <p:nvPr/>
        </p:nvPicPr>
        <p:blipFill>
          <a:blip r:embed="rId2"/>
          <a:srcRect/>
          <a:stretch>
            <a:fillRect/>
          </a:stretch>
        </p:blipFill>
        <p:spPr>
          <a:xfrm rot="-5400000">
            <a:off x="13803382" y="0"/>
            <a:ext cx="4484618" cy="4484618"/>
          </a:xfrm>
          <a:prstGeom prst="rect">
            <a:avLst/>
          </a:prstGeom>
        </p:spPr>
      </p:pic>
      <p:sp>
        <p:nvSpPr>
          <p:cNvPr id="4" name="TextBox 4"/>
          <p:cNvSpPr txBox="1"/>
          <p:nvPr/>
        </p:nvSpPr>
        <p:spPr>
          <a:xfrm>
            <a:off x="4824641" y="6955200"/>
            <a:ext cx="9318764" cy="482320"/>
          </a:xfrm>
          <a:prstGeom prst="rect">
            <a:avLst/>
          </a:prstGeom>
        </p:spPr>
        <p:txBody>
          <a:bodyPr lIns="0" tIns="0" rIns="0" bIns="0" rtlCol="0" anchor="t">
            <a:spAutoFit/>
          </a:bodyPr>
          <a:lstStyle/>
          <a:p>
            <a:pPr marL="0" lvl="0" indent="0" algn="ctr">
              <a:lnSpc>
                <a:spcPts val="3920"/>
              </a:lnSpc>
              <a:spcBef>
                <a:spcPct val="0"/>
              </a:spcBef>
            </a:pPr>
            <a:endParaRPr/>
          </a:p>
        </p:txBody>
      </p:sp>
      <p:sp>
        <p:nvSpPr>
          <p:cNvPr id="5" name="TextBox 5"/>
          <p:cNvSpPr txBox="1"/>
          <p:nvPr/>
        </p:nvSpPr>
        <p:spPr>
          <a:xfrm>
            <a:off x="4614162" y="3057885"/>
            <a:ext cx="14923211" cy="2909945"/>
          </a:xfrm>
          <a:prstGeom prst="rect">
            <a:avLst/>
          </a:prstGeom>
        </p:spPr>
        <p:txBody>
          <a:bodyPr lIns="0" tIns="0" rIns="0" bIns="0" rtlCol="0" anchor="t">
            <a:spAutoFit/>
          </a:bodyPr>
          <a:lstStyle/>
          <a:p>
            <a:pPr>
              <a:lnSpc>
                <a:spcPts val="7668"/>
              </a:lnSpc>
            </a:pPr>
            <a:r>
              <a:rPr lang="en-US" sz="6234">
                <a:solidFill>
                  <a:srgbClr val="F1409A"/>
                </a:solidFill>
                <a:latin typeface="Montserrat Bold"/>
              </a:rPr>
              <a:t>              03</a:t>
            </a:r>
          </a:p>
          <a:p>
            <a:pPr>
              <a:lnSpc>
                <a:spcPts val="7668"/>
              </a:lnSpc>
            </a:pPr>
            <a:r>
              <a:rPr lang="en-US" sz="6234">
                <a:solidFill>
                  <a:srgbClr val="FFFFFF"/>
                </a:solidFill>
                <a:latin typeface="Montserrat Bold"/>
              </a:rPr>
              <a:t>Espressif’s DAC </a:t>
            </a:r>
          </a:p>
          <a:p>
            <a:pPr marL="0" lvl="0" indent="0">
              <a:lnSpc>
                <a:spcPts val="7668"/>
              </a:lnSpc>
              <a:spcBef>
                <a:spcPct val="0"/>
              </a:spcBef>
            </a:pPr>
            <a:r>
              <a:rPr lang="en-US" sz="6234">
                <a:solidFill>
                  <a:srgbClr val="FFFFFF"/>
                </a:solidFill>
                <a:latin typeface="Montserrat Bold"/>
              </a:rPr>
              <a:t>Pre-provisioning Service</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2445580" y="0"/>
            <a:ext cx="5842420" cy="5842420"/>
          </a:xfrm>
          <a:prstGeom prst="rect">
            <a:avLst/>
          </a:prstGeom>
        </p:spPr>
      </p:pic>
      <p:grpSp>
        <p:nvGrpSpPr>
          <p:cNvPr id="3" name="Group 3"/>
          <p:cNvGrpSpPr/>
          <p:nvPr/>
        </p:nvGrpSpPr>
        <p:grpSpPr>
          <a:xfrm>
            <a:off x="2014782" y="2494761"/>
            <a:ext cx="761244" cy="76124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5" name="TextBox 5"/>
          <p:cNvSpPr txBox="1"/>
          <p:nvPr/>
        </p:nvSpPr>
        <p:spPr>
          <a:xfrm>
            <a:off x="2156037" y="2445454"/>
            <a:ext cx="478734" cy="764609"/>
          </a:xfrm>
          <a:prstGeom prst="rect">
            <a:avLst/>
          </a:prstGeom>
        </p:spPr>
        <p:txBody>
          <a:bodyPr lIns="0" tIns="0" rIns="0" bIns="0" rtlCol="0" anchor="t">
            <a:spAutoFit/>
          </a:bodyPr>
          <a:lstStyle/>
          <a:p>
            <a:pPr marL="0" lvl="0" indent="0" algn="ctr">
              <a:lnSpc>
                <a:spcPts val="6148"/>
              </a:lnSpc>
              <a:spcBef>
                <a:spcPct val="0"/>
              </a:spcBef>
            </a:pPr>
            <a:r>
              <a:rPr lang="en-US" sz="4392" u="none">
                <a:solidFill>
                  <a:srgbClr val="141414"/>
                </a:solidFill>
                <a:latin typeface="ไอติม"/>
              </a:rPr>
              <a:t>1</a:t>
            </a:r>
          </a:p>
        </p:txBody>
      </p:sp>
      <p:grpSp>
        <p:nvGrpSpPr>
          <p:cNvPr id="6" name="Group 6"/>
          <p:cNvGrpSpPr/>
          <p:nvPr/>
        </p:nvGrpSpPr>
        <p:grpSpPr>
          <a:xfrm>
            <a:off x="2014782" y="4126363"/>
            <a:ext cx="823143" cy="823143"/>
            <a:chOff x="0" y="0"/>
            <a:chExt cx="6350000" cy="6350000"/>
          </a:xfrm>
        </p:grpSpPr>
        <p:sp>
          <p:nvSpPr>
            <p:cNvPr id="7" name="Freeform 7"/>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8" name="TextBox 8"/>
          <p:cNvSpPr txBox="1"/>
          <p:nvPr/>
        </p:nvSpPr>
        <p:spPr>
          <a:xfrm>
            <a:off x="2092128" y="4080791"/>
            <a:ext cx="668451" cy="819037"/>
          </a:xfrm>
          <a:prstGeom prst="rect">
            <a:avLst/>
          </a:prstGeom>
        </p:spPr>
        <p:txBody>
          <a:bodyPr lIns="0" tIns="0" rIns="0" bIns="0" rtlCol="0" anchor="t">
            <a:spAutoFit/>
          </a:bodyPr>
          <a:lstStyle/>
          <a:p>
            <a:pPr marL="0" lvl="0" indent="0" algn="ctr">
              <a:lnSpc>
                <a:spcPts val="6648"/>
              </a:lnSpc>
              <a:spcBef>
                <a:spcPct val="0"/>
              </a:spcBef>
            </a:pPr>
            <a:r>
              <a:rPr lang="en-US" sz="4749" u="none">
                <a:solidFill>
                  <a:srgbClr val="141414"/>
                </a:solidFill>
                <a:latin typeface="ไอติม"/>
              </a:rPr>
              <a:t>2</a:t>
            </a:r>
          </a:p>
        </p:txBody>
      </p:sp>
      <p:sp>
        <p:nvSpPr>
          <p:cNvPr id="9" name="TextBox 9"/>
          <p:cNvSpPr txBox="1"/>
          <p:nvPr/>
        </p:nvSpPr>
        <p:spPr>
          <a:xfrm>
            <a:off x="3127768" y="5442763"/>
            <a:ext cx="5416949" cy="589132"/>
          </a:xfrm>
          <a:prstGeom prst="rect">
            <a:avLst/>
          </a:prstGeom>
        </p:spPr>
        <p:txBody>
          <a:bodyPr lIns="0" tIns="0" rIns="0" bIns="0" rtlCol="0" anchor="t">
            <a:spAutoFit/>
          </a:bodyPr>
          <a:lstStyle/>
          <a:p>
            <a:pPr>
              <a:lnSpc>
                <a:spcPts val="4803"/>
              </a:lnSpc>
            </a:pPr>
            <a:r>
              <a:rPr lang="en-US" sz="3430">
                <a:solidFill>
                  <a:srgbClr val="141414"/>
                </a:solidFill>
                <a:latin typeface="Montserrat Bold"/>
              </a:rPr>
              <a:t>Mô hình dữ liệu Matter</a:t>
            </a:r>
          </a:p>
        </p:txBody>
      </p:sp>
      <p:grpSp>
        <p:nvGrpSpPr>
          <p:cNvPr id="10" name="Group 10"/>
          <p:cNvGrpSpPr/>
          <p:nvPr/>
        </p:nvGrpSpPr>
        <p:grpSpPr>
          <a:xfrm>
            <a:off x="2014782" y="5329628"/>
            <a:ext cx="823143" cy="823143"/>
            <a:chOff x="0" y="0"/>
            <a:chExt cx="6350000" cy="6350000"/>
          </a:xfrm>
        </p:grpSpPr>
        <p:sp>
          <p:nvSpPr>
            <p:cNvPr id="11" name="Freeform 11"/>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12" name="TextBox 12"/>
          <p:cNvSpPr txBox="1"/>
          <p:nvPr/>
        </p:nvSpPr>
        <p:spPr>
          <a:xfrm>
            <a:off x="2107575" y="5313493"/>
            <a:ext cx="668451" cy="819037"/>
          </a:xfrm>
          <a:prstGeom prst="rect">
            <a:avLst/>
          </a:prstGeom>
        </p:spPr>
        <p:txBody>
          <a:bodyPr lIns="0" tIns="0" rIns="0" bIns="0" rtlCol="0" anchor="t">
            <a:spAutoFit/>
          </a:bodyPr>
          <a:lstStyle/>
          <a:p>
            <a:pPr marL="0" lvl="0" indent="0" algn="ctr">
              <a:lnSpc>
                <a:spcPts val="6648"/>
              </a:lnSpc>
              <a:spcBef>
                <a:spcPct val="0"/>
              </a:spcBef>
            </a:pPr>
            <a:r>
              <a:rPr lang="en-US" sz="4749" u="none">
                <a:solidFill>
                  <a:srgbClr val="141414"/>
                </a:solidFill>
                <a:latin typeface="ไอติม"/>
              </a:rPr>
              <a:t>3</a:t>
            </a:r>
          </a:p>
        </p:txBody>
      </p:sp>
      <p:grpSp>
        <p:nvGrpSpPr>
          <p:cNvPr id="13" name="Group 13"/>
          <p:cNvGrpSpPr/>
          <p:nvPr/>
        </p:nvGrpSpPr>
        <p:grpSpPr>
          <a:xfrm>
            <a:off x="2014782" y="6856676"/>
            <a:ext cx="794684" cy="794684"/>
            <a:chOff x="0" y="0"/>
            <a:chExt cx="6350000" cy="6350000"/>
          </a:xfrm>
        </p:grpSpPr>
        <p:sp>
          <p:nvSpPr>
            <p:cNvPr id="14" name="Freeform 1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15" name="TextBox 15"/>
          <p:cNvSpPr txBox="1"/>
          <p:nvPr/>
        </p:nvSpPr>
        <p:spPr>
          <a:xfrm>
            <a:off x="2089454" y="6809386"/>
            <a:ext cx="645340" cy="794013"/>
          </a:xfrm>
          <a:prstGeom prst="rect">
            <a:avLst/>
          </a:prstGeom>
        </p:spPr>
        <p:txBody>
          <a:bodyPr lIns="0" tIns="0" rIns="0" bIns="0" rtlCol="0" anchor="t">
            <a:spAutoFit/>
          </a:bodyPr>
          <a:lstStyle/>
          <a:p>
            <a:pPr marL="0" lvl="0" indent="0" algn="ctr">
              <a:lnSpc>
                <a:spcPts val="6419"/>
              </a:lnSpc>
              <a:spcBef>
                <a:spcPct val="0"/>
              </a:spcBef>
            </a:pPr>
            <a:r>
              <a:rPr lang="en-US" sz="4585" u="none">
                <a:solidFill>
                  <a:srgbClr val="141414"/>
                </a:solidFill>
                <a:latin typeface="ไอติม"/>
              </a:rPr>
              <a:t>4</a:t>
            </a:r>
          </a:p>
        </p:txBody>
      </p:sp>
      <p:grpSp>
        <p:nvGrpSpPr>
          <p:cNvPr id="16" name="Group 16"/>
          <p:cNvGrpSpPr/>
          <p:nvPr/>
        </p:nvGrpSpPr>
        <p:grpSpPr>
          <a:xfrm>
            <a:off x="1754659" y="-724375"/>
            <a:ext cx="13612131" cy="2419036"/>
            <a:chOff x="0" y="0"/>
            <a:chExt cx="18149508" cy="3225382"/>
          </a:xfrm>
        </p:grpSpPr>
        <p:sp>
          <p:nvSpPr>
            <p:cNvPr id="17" name="TextBox 17"/>
            <p:cNvSpPr txBox="1"/>
            <p:nvPr/>
          </p:nvSpPr>
          <p:spPr>
            <a:xfrm>
              <a:off x="0" y="1633138"/>
              <a:ext cx="18149508" cy="1592244"/>
            </a:xfrm>
            <a:prstGeom prst="rect">
              <a:avLst/>
            </a:prstGeom>
          </p:spPr>
          <p:txBody>
            <a:bodyPr lIns="0" tIns="0" rIns="0" bIns="0" rtlCol="0" anchor="t">
              <a:spAutoFit/>
            </a:bodyPr>
            <a:lstStyle/>
            <a:p>
              <a:pPr>
                <a:lnSpc>
                  <a:spcPts val="9594"/>
                </a:lnSpc>
              </a:pPr>
              <a:r>
                <a:rPr lang="en-US" sz="7800">
                  <a:solidFill>
                    <a:srgbClr val="6900FF"/>
                  </a:solidFill>
                  <a:latin typeface="Paytone One"/>
                </a:rPr>
                <a:t> Giới thiệu về Matter</a:t>
              </a:r>
            </a:p>
          </p:txBody>
        </p:sp>
        <p:sp>
          <p:nvSpPr>
            <p:cNvPr id="18" name="TextBox 18"/>
            <p:cNvSpPr txBox="1"/>
            <p:nvPr/>
          </p:nvSpPr>
          <p:spPr>
            <a:xfrm>
              <a:off x="0" y="-28575"/>
              <a:ext cx="2637120" cy="1490263"/>
            </a:xfrm>
            <a:prstGeom prst="rect">
              <a:avLst/>
            </a:prstGeom>
          </p:spPr>
          <p:txBody>
            <a:bodyPr lIns="0" tIns="0" rIns="0" bIns="0" rtlCol="0" anchor="t">
              <a:spAutoFit/>
            </a:bodyPr>
            <a:lstStyle/>
            <a:p>
              <a:pPr>
                <a:lnSpc>
                  <a:spcPts val="8918"/>
                </a:lnSpc>
              </a:pPr>
              <a:endParaRPr/>
            </a:p>
          </p:txBody>
        </p:sp>
      </p:grpSp>
      <p:sp>
        <p:nvSpPr>
          <p:cNvPr id="19" name="TextBox 19"/>
          <p:cNvSpPr txBox="1"/>
          <p:nvPr/>
        </p:nvSpPr>
        <p:spPr>
          <a:xfrm>
            <a:off x="3127768" y="2547509"/>
            <a:ext cx="7969008" cy="1198732"/>
          </a:xfrm>
          <a:prstGeom prst="rect">
            <a:avLst/>
          </a:prstGeom>
        </p:spPr>
        <p:txBody>
          <a:bodyPr lIns="0" tIns="0" rIns="0" bIns="0" rtlCol="0" anchor="t">
            <a:spAutoFit/>
          </a:bodyPr>
          <a:lstStyle/>
          <a:p>
            <a:pPr>
              <a:lnSpc>
                <a:spcPts val="4803"/>
              </a:lnSpc>
            </a:pPr>
            <a:r>
              <a:rPr lang="en-US" sz="3430">
                <a:solidFill>
                  <a:srgbClr val="141414"/>
                </a:solidFill>
                <a:latin typeface="Montserrat Bold"/>
              </a:rPr>
              <a:t>Định nghĩa Matter, Mục tiêu chính, Một số đặc điểm</a:t>
            </a:r>
          </a:p>
        </p:txBody>
      </p:sp>
      <p:sp>
        <p:nvSpPr>
          <p:cNvPr id="20" name="TextBox 20"/>
          <p:cNvSpPr txBox="1"/>
          <p:nvPr/>
        </p:nvSpPr>
        <p:spPr>
          <a:xfrm>
            <a:off x="3125620" y="4241499"/>
            <a:ext cx="5416949" cy="589132"/>
          </a:xfrm>
          <a:prstGeom prst="rect">
            <a:avLst/>
          </a:prstGeom>
        </p:spPr>
        <p:txBody>
          <a:bodyPr lIns="0" tIns="0" rIns="0" bIns="0" rtlCol="0" anchor="t">
            <a:spAutoFit/>
          </a:bodyPr>
          <a:lstStyle/>
          <a:p>
            <a:pPr>
              <a:lnSpc>
                <a:spcPts val="4803"/>
              </a:lnSpc>
            </a:pPr>
            <a:r>
              <a:rPr lang="en-US" sz="3430">
                <a:solidFill>
                  <a:srgbClr val="141414"/>
                </a:solidFill>
                <a:latin typeface="Montserrat Bold"/>
              </a:rPr>
              <a:t>Matter Network</a:t>
            </a:r>
          </a:p>
        </p:txBody>
      </p:sp>
      <p:sp>
        <p:nvSpPr>
          <p:cNvPr id="21" name="TextBox 21"/>
          <p:cNvSpPr txBox="1"/>
          <p:nvPr/>
        </p:nvSpPr>
        <p:spPr>
          <a:xfrm>
            <a:off x="3143775" y="6889085"/>
            <a:ext cx="5416949" cy="589132"/>
          </a:xfrm>
          <a:prstGeom prst="rect">
            <a:avLst/>
          </a:prstGeom>
        </p:spPr>
        <p:txBody>
          <a:bodyPr lIns="0" tIns="0" rIns="0" bIns="0" rtlCol="0" anchor="t">
            <a:spAutoFit/>
          </a:bodyPr>
          <a:lstStyle/>
          <a:p>
            <a:pPr>
              <a:lnSpc>
                <a:spcPts val="4803"/>
              </a:lnSpc>
            </a:pPr>
            <a:r>
              <a:rPr lang="en-US" sz="3430">
                <a:solidFill>
                  <a:srgbClr val="141414"/>
                </a:solidFill>
                <a:latin typeface="Montserrat Bold"/>
              </a:rPr>
              <a:t>Các tính năng chính</a:t>
            </a:r>
          </a:p>
        </p:txBody>
      </p:sp>
      <p:grpSp>
        <p:nvGrpSpPr>
          <p:cNvPr id="22" name="Group 22"/>
          <p:cNvGrpSpPr/>
          <p:nvPr/>
        </p:nvGrpSpPr>
        <p:grpSpPr>
          <a:xfrm>
            <a:off x="2014782" y="8420888"/>
            <a:ext cx="859453" cy="859453"/>
            <a:chOff x="0" y="0"/>
            <a:chExt cx="6350000" cy="6350000"/>
          </a:xfrm>
        </p:grpSpPr>
        <p:sp>
          <p:nvSpPr>
            <p:cNvPr id="23" name="Freeform 23"/>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24" name="TextBox 24"/>
          <p:cNvSpPr txBox="1"/>
          <p:nvPr/>
        </p:nvSpPr>
        <p:spPr>
          <a:xfrm>
            <a:off x="2095540" y="8377508"/>
            <a:ext cx="697938" cy="850964"/>
          </a:xfrm>
          <a:prstGeom prst="rect">
            <a:avLst/>
          </a:prstGeom>
        </p:spPr>
        <p:txBody>
          <a:bodyPr lIns="0" tIns="0" rIns="0" bIns="0" rtlCol="0" anchor="t">
            <a:spAutoFit/>
          </a:bodyPr>
          <a:lstStyle/>
          <a:p>
            <a:pPr marL="0" lvl="0" indent="0" algn="ctr">
              <a:lnSpc>
                <a:spcPts val="6942"/>
              </a:lnSpc>
              <a:spcBef>
                <a:spcPct val="0"/>
              </a:spcBef>
            </a:pPr>
            <a:r>
              <a:rPr lang="en-US" sz="4958" u="none">
                <a:solidFill>
                  <a:srgbClr val="141414"/>
                </a:solidFill>
                <a:latin typeface="ไอติม"/>
              </a:rPr>
              <a:t>5</a:t>
            </a:r>
          </a:p>
        </p:txBody>
      </p:sp>
      <p:sp>
        <p:nvSpPr>
          <p:cNvPr id="25" name="TextBox 25"/>
          <p:cNvSpPr txBox="1"/>
          <p:nvPr/>
        </p:nvSpPr>
        <p:spPr>
          <a:xfrm>
            <a:off x="3143775" y="8522741"/>
            <a:ext cx="6000225" cy="589132"/>
          </a:xfrm>
          <a:prstGeom prst="rect">
            <a:avLst/>
          </a:prstGeom>
        </p:spPr>
        <p:txBody>
          <a:bodyPr lIns="0" tIns="0" rIns="0" bIns="0" rtlCol="0" anchor="t">
            <a:spAutoFit/>
          </a:bodyPr>
          <a:lstStyle/>
          <a:p>
            <a:pPr>
              <a:lnSpc>
                <a:spcPts val="4803"/>
              </a:lnSpc>
            </a:pPr>
            <a:r>
              <a:rPr lang="en-US" sz="3430">
                <a:solidFill>
                  <a:srgbClr val="141414"/>
                </a:solidFill>
                <a:latin typeface="Montserrat Bold"/>
              </a:rPr>
              <a:t>Mô hình bảo mật Matter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261458">
            <a:off x="10643327" y="-1320691"/>
            <a:ext cx="8282318" cy="8282318"/>
          </a:xfrm>
          <a:prstGeom prst="rect">
            <a:avLst/>
          </a:prstGeom>
        </p:spPr>
      </p:pic>
      <p:sp>
        <p:nvSpPr>
          <p:cNvPr id="3" name="Freeform 3"/>
          <p:cNvSpPr/>
          <p:nvPr/>
        </p:nvSpPr>
        <p:spPr>
          <a:xfrm>
            <a:off x="13342885" y="4877344"/>
            <a:ext cx="4945115" cy="5409656"/>
          </a:xfrm>
          <a:custGeom>
            <a:avLst/>
            <a:gdLst/>
            <a:ahLst/>
            <a:cxnLst/>
            <a:rect l="l" t="t" r="r" b="b"/>
            <a:pathLst>
              <a:path w="4945115" h="5409656">
                <a:moveTo>
                  <a:pt x="0" y="0"/>
                </a:moveTo>
                <a:lnTo>
                  <a:pt x="4945115" y="0"/>
                </a:lnTo>
                <a:lnTo>
                  <a:pt x="4945115" y="5409656"/>
                </a:lnTo>
                <a:lnTo>
                  <a:pt x="0" y="5409656"/>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028700" y="545021"/>
            <a:ext cx="8920337" cy="948308"/>
          </a:xfrm>
          <a:prstGeom prst="rect">
            <a:avLst/>
          </a:prstGeom>
        </p:spPr>
        <p:txBody>
          <a:bodyPr lIns="0" tIns="0" rIns="0" bIns="0" rtlCol="0" anchor="t">
            <a:spAutoFit/>
          </a:bodyPr>
          <a:lstStyle/>
          <a:p>
            <a:pPr marL="0" lvl="0" indent="0" algn="l">
              <a:lnSpc>
                <a:spcPts val="7503"/>
              </a:lnSpc>
              <a:spcBef>
                <a:spcPct val="0"/>
              </a:spcBef>
            </a:pPr>
            <a:r>
              <a:rPr lang="en-US" sz="6100">
                <a:solidFill>
                  <a:srgbClr val="6900FF"/>
                </a:solidFill>
                <a:latin typeface="Montserrat Bold"/>
              </a:rPr>
              <a:t>Cân nhắc sản xuất</a:t>
            </a:r>
          </a:p>
        </p:txBody>
      </p:sp>
      <p:sp>
        <p:nvSpPr>
          <p:cNvPr id="5" name="TextBox 5"/>
          <p:cNvSpPr txBox="1"/>
          <p:nvPr/>
        </p:nvSpPr>
        <p:spPr>
          <a:xfrm>
            <a:off x="356167" y="2073485"/>
            <a:ext cx="12260913" cy="7706235"/>
          </a:xfrm>
          <a:prstGeom prst="rect">
            <a:avLst/>
          </a:prstGeom>
        </p:spPr>
        <p:txBody>
          <a:bodyPr lIns="0" tIns="0" rIns="0" bIns="0" rtlCol="0" anchor="t">
            <a:spAutoFit/>
          </a:bodyPr>
          <a:lstStyle/>
          <a:p>
            <a:pPr marL="734056" lvl="1" indent="-367028">
              <a:lnSpc>
                <a:spcPts val="5575"/>
              </a:lnSpc>
              <a:buFont typeface="Arial"/>
              <a:buChar char="•"/>
            </a:pPr>
            <a:r>
              <a:rPr lang="en-US" sz="3399" spc="125">
                <a:solidFill>
                  <a:srgbClr val="6900FF"/>
                </a:solidFill>
                <a:latin typeface="Montserrat"/>
              </a:rPr>
              <a:t>Xây dựng cơ sở hạ tầng cung cấp DAC của riêng bạn có thể phức tạp và tốn thời gian</a:t>
            </a:r>
          </a:p>
          <a:p>
            <a:pPr marL="734056" lvl="1" indent="-367028">
              <a:lnSpc>
                <a:spcPts val="5575"/>
              </a:lnSpc>
              <a:buFont typeface="Arial"/>
              <a:buChar char="•"/>
            </a:pPr>
            <a:r>
              <a:rPr lang="en-US" sz="3399" spc="125">
                <a:solidFill>
                  <a:srgbClr val="6900FF"/>
                </a:solidFill>
                <a:latin typeface="Montserrat"/>
              </a:rPr>
              <a:t>Nhà máy cần được bảo mật để có thể làm việc với tài liệu mật mã</a:t>
            </a:r>
          </a:p>
          <a:p>
            <a:pPr marL="734056" lvl="1" indent="-367028">
              <a:lnSpc>
                <a:spcPts val="5575"/>
              </a:lnSpc>
              <a:buFont typeface="Arial"/>
              <a:buChar char="•"/>
            </a:pPr>
            <a:r>
              <a:rPr lang="en-US" sz="3399" spc="125">
                <a:solidFill>
                  <a:srgbClr val="6900FF"/>
                </a:solidFill>
                <a:latin typeface="Montserrat"/>
              </a:rPr>
              <a:t>PKI như một nền tảng dịch vụ có thể cung cấp DAC nhưng yêu cầu thiết lập thiết bị trong nhà máy sản xuất của bạn; Yêu cầu đầu tư trả trước và thời gian</a:t>
            </a:r>
          </a:p>
          <a:p>
            <a:pPr marL="734056" lvl="1" indent="-367028">
              <a:lnSpc>
                <a:spcPts val="5575"/>
              </a:lnSpc>
              <a:buFont typeface="Arial"/>
              <a:buChar char="•"/>
            </a:pPr>
            <a:r>
              <a:rPr lang="en-US" sz="3399" spc="125">
                <a:solidFill>
                  <a:srgbClr val="6900FF"/>
                </a:solidFill>
                <a:latin typeface="Montserrat"/>
              </a:rPr>
              <a:t>Lập trình dữ liệu duy nhất có thể mất nhiều thời gian hơn cho từng thiết bị trên dây chuyền sản xuất</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0" y="4796383"/>
            <a:ext cx="5842420" cy="5842420"/>
          </a:xfrm>
          <a:prstGeom prst="rect">
            <a:avLst/>
          </a:prstGeom>
        </p:spPr>
      </p:pic>
      <p:sp>
        <p:nvSpPr>
          <p:cNvPr id="3" name="Freeform 3"/>
          <p:cNvSpPr/>
          <p:nvPr/>
        </p:nvSpPr>
        <p:spPr>
          <a:xfrm>
            <a:off x="0" y="0"/>
            <a:ext cx="4590356" cy="5386018"/>
          </a:xfrm>
          <a:custGeom>
            <a:avLst/>
            <a:gdLst/>
            <a:ahLst/>
            <a:cxnLst/>
            <a:rect l="l" t="t" r="r" b="b"/>
            <a:pathLst>
              <a:path w="4590356" h="5386018">
                <a:moveTo>
                  <a:pt x="0" y="0"/>
                </a:moveTo>
                <a:lnTo>
                  <a:pt x="4590356" y="0"/>
                </a:lnTo>
                <a:lnTo>
                  <a:pt x="4590356" y="5386018"/>
                </a:lnTo>
                <a:lnTo>
                  <a:pt x="0" y="538601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556768" y="444348"/>
            <a:ext cx="9709633" cy="1721738"/>
          </a:xfrm>
          <a:prstGeom prst="rect">
            <a:avLst/>
          </a:prstGeom>
        </p:spPr>
        <p:txBody>
          <a:bodyPr lIns="0" tIns="0" rIns="0" bIns="0" rtlCol="0" anchor="t">
            <a:spAutoFit/>
          </a:bodyPr>
          <a:lstStyle/>
          <a:p>
            <a:pPr marL="0" lvl="0" indent="0" algn="ctr">
              <a:lnSpc>
                <a:spcPts val="6888"/>
              </a:lnSpc>
              <a:spcBef>
                <a:spcPct val="0"/>
              </a:spcBef>
            </a:pPr>
            <a:r>
              <a:rPr lang="en-US" sz="5600">
                <a:solidFill>
                  <a:srgbClr val="6900FF"/>
                </a:solidFill>
                <a:latin typeface="Montserrat Bold"/>
              </a:rPr>
              <a:t>Dịch vụ cung cấp DAC của Espressif</a:t>
            </a:r>
          </a:p>
        </p:txBody>
      </p:sp>
      <p:sp>
        <p:nvSpPr>
          <p:cNvPr id="5" name="TextBox 5"/>
          <p:cNvSpPr txBox="1"/>
          <p:nvPr/>
        </p:nvSpPr>
        <p:spPr>
          <a:xfrm>
            <a:off x="5561011" y="2961765"/>
            <a:ext cx="12260913" cy="6296535"/>
          </a:xfrm>
          <a:prstGeom prst="rect">
            <a:avLst/>
          </a:prstGeom>
        </p:spPr>
        <p:txBody>
          <a:bodyPr lIns="0" tIns="0" rIns="0" bIns="0" rtlCol="0" anchor="t">
            <a:spAutoFit/>
          </a:bodyPr>
          <a:lstStyle/>
          <a:p>
            <a:pPr marL="734056" lvl="1" indent="-367028">
              <a:lnSpc>
                <a:spcPts val="5575"/>
              </a:lnSpc>
              <a:buFont typeface="Arial"/>
              <a:buChar char="•"/>
            </a:pPr>
            <a:r>
              <a:rPr lang="en-US" sz="3399" spc="125">
                <a:solidFill>
                  <a:srgbClr val="6900FF"/>
                </a:solidFill>
                <a:latin typeface="Montserrat"/>
              </a:rPr>
              <a:t>Espressif là PAA được CSA phê duyệt và đã xây dựng cơ sở hạ tầng sản xuất và ký chứng chỉ an toàn</a:t>
            </a:r>
          </a:p>
          <a:p>
            <a:pPr marL="734056" lvl="1" indent="-367028">
              <a:lnSpc>
                <a:spcPts val="5575"/>
              </a:lnSpc>
              <a:buFont typeface="Arial"/>
              <a:buChar char="•"/>
            </a:pPr>
            <a:r>
              <a:rPr lang="en-US" sz="3399" spc="125">
                <a:solidFill>
                  <a:srgbClr val="6900FF"/>
                </a:solidFill>
                <a:latin typeface="Montserrat"/>
              </a:rPr>
              <a:t>Espressif cung cấp Dịch vụ cung cấp trước DAC bằng cách sử dụng các mô-đun kết nối Espressif và SoC có thể được cung cấp trước với chứng chỉ DAC một cách an toàn trong nhà máy của Espressif</a:t>
            </a:r>
          </a:p>
          <a:p>
            <a:pPr>
              <a:lnSpc>
                <a:spcPts val="5575"/>
              </a:lnSpc>
            </a:pPr>
            <a:endParaRPr lang="en-US" sz="3399" spc="125">
              <a:solidFill>
                <a:srgbClr val="6900FF"/>
              </a:solidFill>
              <a:latin typeface="Montserrat"/>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0" y="4796383"/>
            <a:ext cx="5842420" cy="5842420"/>
          </a:xfrm>
          <a:prstGeom prst="rect">
            <a:avLst/>
          </a:prstGeom>
        </p:spPr>
      </p:pic>
      <p:sp>
        <p:nvSpPr>
          <p:cNvPr id="3" name="Freeform 3"/>
          <p:cNvSpPr/>
          <p:nvPr/>
        </p:nvSpPr>
        <p:spPr>
          <a:xfrm>
            <a:off x="0" y="0"/>
            <a:ext cx="4590356" cy="5386018"/>
          </a:xfrm>
          <a:custGeom>
            <a:avLst/>
            <a:gdLst/>
            <a:ahLst/>
            <a:cxnLst/>
            <a:rect l="l" t="t" r="r" b="b"/>
            <a:pathLst>
              <a:path w="4590356" h="5386018">
                <a:moveTo>
                  <a:pt x="0" y="0"/>
                </a:moveTo>
                <a:lnTo>
                  <a:pt x="4590356" y="0"/>
                </a:lnTo>
                <a:lnTo>
                  <a:pt x="4590356" y="5386018"/>
                </a:lnTo>
                <a:lnTo>
                  <a:pt x="0" y="5386018"/>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6556768" y="444348"/>
            <a:ext cx="9709633" cy="1721738"/>
          </a:xfrm>
          <a:prstGeom prst="rect">
            <a:avLst/>
          </a:prstGeom>
        </p:spPr>
        <p:txBody>
          <a:bodyPr lIns="0" tIns="0" rIns="0" bIns="0" rtlCol="0" anchor="t">
            <a:spAutoFit/>
          </a:bodyPr>
          <a:lstStyle/>
          <a:p>
            <a:pPr marL="0" lvl="0" indent="0" algn="ctr">
              <a:lnSpc>
                <a:spcPts val="6888"/>
              </a:lnSpc>
              <a:spcBef>
                <a:spcPct val="0"/>
              </a:spcBef>
            </a:pPr>
            <a:r>
              <a:rPr lang="en-US" sz="5600">
                <a:solidFill>
                  <a:srgbClr val="6900FF"/>
                </a:solidFill>
                <a:latin typeface="Montserrat Bold"/>
              </a:rPr>
              <a:t>Dịch vụ cung cấp DAC của Espressif</a:t>
            </a:r>
          </a:p>
        </p:txBody>
      </p:sp>
      <p:sp>
        <p:nvSpPr>
          <p:cNvPr id="5" name="TextBox 5"/>
          <p:cNvSpPr txBox="1"/>
          <p:nvPr/>
        </p:nvSpPr>
        <p:spPr>
          <a:xfrm>
            <a:off x="5534701" y="2550134"/>
            <a:ext cx="12260913" cy="8411085"/>
          </a:xfrm>
          <a:prstGeom prst="rect">
            <a:avLst/>
          </a:prstGeom>
        </p:spPr>
        <p:txBody>
          <a:bodyPr lIns="0" tIns="0" rIns="0" bIns="0" rtlCol="0" anchor="t">
            <a:spAutoFit/>
          </a:bodyPr>
          <a:lstStyle/>
          <a:p>
            <a:pPr marL="734056" lvl="1" indent="-367028">
              <a:lnSpc>
                <a:spcPts val="5575"/>
              </a:lnSpc>
              <a:buFont typeface="Arial"/>
              <a:buChar char="•"/>
            </a:pPr>
            <a:r>
              <a:rPr lang="en-US" sz="3399" spc="125">
                <a:solidFill>
                  <a:srgbClr val="6900FF"/>
                </a:solidFill>
                <a:latin typeface="Montserrat"/>
              </a:rPr>
              <a:t>Các mô-đun và SoC bị khóa để đảm bảo rằng khóa riêng DAC và dữ liệu nhạy cảm không thể được lấy bởi bất kỳ thực thể nào ngoại trừ phần mềm đáng tin cậy thực thi trên chip Espressif</a:t>
            </a:r>
          </a:p>
          <a:p>
            <a:pPr marL="734056" lvl="1" indent="-367028">
              <a:lnSpc>
                <a:spcPts val="5575"/>
              </a:lnSpc>
              <a:buFont typeface="Arial"/>
              <a:buChar char="•"/>
            </a:pPr>
            <a:r>
              <a:rPr lang="en-US" sz="3399" spc="125">
                <a:solidFill>
                  <a:srgbClr val="6900FF"/>
                </a:solidFill>
                <a:latin typeface="Montserrat"/>
              </a:rPr>
              <a:t>Các mô-đun và SoC cũng được lập trình với mật mã và trình xác minh duy nhất có thể được sử dụng trong mã QR của thiết bị</a:t>
            </a:r>
          </a:p>
          <a:p>
            <a:pPr marL="734056" lvl="1" indent="-367028">
              <a:lnSpc>
                <a:spcPts val="5575"/>
              </a:lnSpc>
              <a:buFont typeface="Arial"/>
              <a:buChar char="•"/>
            </a:pPr>
            <a:r>
              <a:rPr lang="en-US" sz="3399" spc="125">
                <a:solidFill>
                  <a:srgbClr val="6900FF"/>
                </a:solidFill>
                <a:latin typeface="Montserrat"/>
              </a:rPr>
              <a:t>Khách hàng nhận được các mô-đun được bảo mật, được cung cấp sẵn và cơ sở dữ liệu về ID mô-đun, chứng chỉ, mật mã và trình xác minh</a:t>
            </a:r>
          </a:p>
          <a:p>
            <a:pPr>
              <a:lnSpc>
                <a:spcPts val="5575"/>
              </a:lnSpc>
            </a:pPr>
            <a:endParaRPr lang="en-US" sz="3399" spc="125">
              <a:solidFill>
                <a:srgbClr val="6900FF"/>
              </a:solidFill>
              <a:latin typeface="Montserrat"/>
            </a:endParaRPr>
          </a:p>
          <a:p>
            <a:pPr>
              <a:lnSpc>
                <a:spcPts val="5575"/>
              </a:lnSpc>
            </a:pPr>
            <a:endParaRPr lang="en-US" sz="3399" spc="125">
              <a:solidFill>
                <a:srgbClr val="6900FF"/>
              </a:solidFill>
              <a:latin typeface="Montserra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305065" y="5967830"/>
            <a:ext cx="4484618" cy="4484618"/>
          </a:xfrm>
          <a:prstGeom prst="rect">
            <a:avLst/>
          </a:prstGeom>
        </p:spPr>
      </p:pic>
      <p:pic>
        <p:nvPicPr>
          <p:cNvPr id="3" name="Picture 3"/>
          <p:cNvPicPr>
            <a:picLocks noChangeAspect="1"/>
          </p:cNvPicPr>
          <p:nvPr/>
        </p:nvPicPr>
        <p:blipFill>
          <a:blip r:embed="rId2"/>
          <a:srcRect/>
          <a:stretch>
            <a:fillRect/>
          </a:stretch>
        </p:blipFill>
        <p:spPr>
          <a:xfrm rot="-5400000">
            <a:off x="13803382" y="0"/>
            <a:ext cx="4484618" cy="4484618"/>
          </a:xfrm>
          <a:prstGeom prst="rect">
            <a:avLst/>
          </a:prstGeom>
        </p:spPr>
      </p:pic>
      <p:sp>
        <p:nvSpPr>
          <p:cNvPr id="4" name="TextBox 4"/>
          <p:cNvSpPr txBox="1"/>
          <p:nvPr/>
        </p:nvSpPr>
        <p:spPr>
          <a:xfrm>
            <a:off x="4824641" y="6955200"/>
            <a:ext cx="9318764" cy="482320"/>
          </a:xfrm>
          <a:prstGeom prst="rect">
            <a:avLst/>
          </a:prstGeom>
        </p:spPr>
        <p:txBody>
          <a:bodyPr lIns="0" tIns="0" rIns="0" bIns="0" rtlCol="0" anchor="t">
            <a:spAutoFit/>
          </a:bodyPr>
          <a:lstStyle/>
          <a:p>
            <a:pPr marL="0" lvl="0" indent="0" algn="ctr">
              <a:lnSpc>
                <a:spcPts val="3920"/>
              </a:lnSpc>
              <a:spcBef>
                <a:spcPct val="0"/>
              </a:spcBef>
            </a:pPr>
            <a:endParaRPr/>
          </a:p>
        </p:txBody>
      </p:sp>
      <p:sp>
        <p:nvSpPr>
          <p:cNvPr id="5" name="TextBox 5"/>
          <p:cNvSpPr txBox="1"/>
          <p:nvPr/>
        </p:nvSpPr>
        <p:spPr>
          <a:xfrm>
            <a:off x="4824641" y="4164777"/>
            <a:ext cx="14923211" cy="1938395"/>
          </a:xfrm>
          <a:prstGeom prst="rect">
            <a:avLst/>
          </a:prstGeom>
        </p:spPr>
        <p:txBody>
          <a:bodyPr lIns="0" tIns="0" rIns="0" bIns="0" rtlCol="0" anchor="t">
            <a:spAutoFit/>
          </a:bodyPr>
          <a:lstStyle/>
          <a:p>
            <a:pPr>
              <a:lnSpc>
                <a:spcPts val="7668"/>
              </a:lnSpc>
            </a:pPr>
            <a:r>
              <a:rPr lang="en-US" sz="6234">
                <a:solidFill>
                  <a:srgbClr val="F1409A"/>
                </a:solidFill>
                <a:latin typeface="Montserrat Bold"/>
              </a:rPr>
              <a:t>              04</a:t>
            </a:r>
          </a:p>
          <a:p>
            <a:pPr marL="0" lvl="0" indent="0">
              <a:lnSpc>
                <a:spcPts val="7668"/>
              </a:lnSpc>
              <a:spcBef>
                <a:spcPct val="0"/>
              </a:spcBef>
            </a:pPr>
            <a:r>
              <a:rPr lang="en-US" sz="6234">
                <a:solidFill>
                  <a:srgbClr val="FFFFFF"/>
                </a:solidFill>
                <a:latin typeface="Montserrat Bold"/>
              </a:rPr>
              <a:t>Mô-đun ESP ZeroCode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0" y="4796383"/>
            <a:ext cx="5842420" cy="5842420"/>
          </a:xfrm>
          <a:prstGeom prst="rect">
            <a:avLst/>
          </a:prstGeom>
        </p:spPr>
      </p:pic>
      <p:sp>
        <p:nvSpPr>
          <p:cNvPr id="3" name="Freeform 3"/>
          <p:cNvSpPr/>
          <p:nvPr/>
        </p:nvSpPr>
        <p:spPr>
          <a:xfrm>
            <a:off x="5580227" y="6312405"/>
            <a:ext cx="9585521" cy="2295220"/>
          </a:xfrm>
          <a:custGeom>
            <a:avLst/>
            <a:gdLst/>
            <a:ahLst/>
            <a:cxnLst/>
            <a:rect l="l" t="t" r="r" b="b"/>
            <a:pathLst>
              <a:path w="9585521" h="2295220">
                <a:moveTo>
                  <a:pt x="0" y="0"/>
                </a:moveTo>
                <a:lnTo>
                  <a:pt x="9585521" y="0"/>
                </a:lnTo>
                <a:lnTo>
                  <a:pt x="9585521" y="2295219"/>
                </a:lnTo>
                <a:lnTo>
                  <a:pt x="0" y="2295219"/>
                </a:lnTo>
                <a:lnTo>
                  <a:pt x="0" y="0"/>
                </a:lnTo>
                <a:close/>
              </a:path>
            </a:pathLst>
          </a:custGeom>
          <a:blipFill>
            <a:blip r:embed="rId3"/>
            <a:stretch>
              <a:fillRect t="-148932"/>
            </a:stretch>
          </a:blipFill>
        </p:spPr>
        <p:txBody>
          <a:bodyPr/>
          <a:lstStyle/>
          <a:p>
            <a:endParaRPr lang="en-US"/>
          </a:p>
        </p:txBody>
      </p:sp>
      <p:sp>
        <p:nvSpPr>
          <p:cNvPr id="4" name="TextBox 4"/>
          <p:cNvSpPr txBox="1"/>
          <p:nvPr/>
        </p:nvSpPr>
        <p:spPr>
          <a:xfrm>
            <a:off x="2262650" y="1009650"/>
            <a:ext cx="10209521" cy="1003934"/>
          </a:xfrm>
          <a:prstGeom prst="rect">
            <a:avLst/>
          </a:prstGeom>
        </p:spPr>
        <p:txBody>
          <a:bodyPr lIns="0" tIns="0" rIns="0" bIns="0" rtlCol="0" anchor="t">
            <a:spAutoFit/>
          </a:bodyPr>
          <a:lstStyle/>
          <a:p>
            <a:pPr marL="0" lvl="0" indent="0" algn="l">
              <a:lnSpc>
                <a:spcPts val="7995"/>
              </a:lnSpc>
              <a:spcBef>
                <a:spcPct val="0"/>
              </a:spcBef>
            </a:pPr>
            <a:r>
              <a:rPr lang="en-US" sz="6500">
                <a:solidFill>
                  <a:srgbClr val="6900FF"/>
                </a:solidFill>
                <a:latin typeface="Montserrat Bold"/>
              </a:rPr>
              <a:t>Mô-đun ESP ZeroCode</a:t>
            </a:r>
          </a:p>
        </p:txBody>
      </p:sp>
      <p:sp>
        <p:nvSpPr>
          <p:cNvPr id="5" name="TextBox 5"/>
          <p:cNvSpPr txBox="1"/>
          <p:nvPr/>
        </p:nvSpPr>
        <p:spPr>
          <a:xfrm>
            <a:off x="2262650" y="2753387"/>
            <a:ext cx="13341742" cy="3374324"/>
          </a:xfrm>
          <a:prstGeom prst="rect">
            <a:avLst/>
          </a:prstGeom>
        </p:spPr>
        <p:txBody>
          <a:bodyPr lIns="0" tIns="0" rIns="0" bIns="0" rtlCol="0" anchor="t">
            <a:spAutoFit/>
          </a:bodyPr>
          <a:lstStyle/>
          <a:p>
            <a:pPr>
              <a:lnSpc>
                <a:spcPts val="5351"/>
              </a:lnSpc>
              <a:spcBef>
                <a:spcPct val="0"/>
              </a:spcBef>
            </a:pPr>
            <a:r>
              <a:rPr lang="en-US" sz="4350">
                <a:solidFill>
                  <a:srgbClr val="6900FF"/>
                </a:solidFill>
                <a:latin typeface="Montserrat"/>
              </a:rPr>
              <a:t>Điều gì sẽ xảy ra nếu tôi không muốn tự phát triển và xây dựng một thiết bị đơn giản như Công tắc thông minh, Đèn hoặc Bộ điều khiển rèm? Chứng nhận và sản xuất quá phức tạp đối với tôi</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0" y="4796383"/>
            <a:ext cx="5842420" cy="5842420"/>
          </a:xfrm>
          <a:prstGeom prst="rect">
            <a:avLst/>
          </a:prstGeom>
        </p:spPr>
      </p:pic>
      <p:sp>
        <p:nvSpPr>
          <p:cNvPr id="3" name="Freeform 3"/>
          <p:cNvSpPr/>
          <p:nvPr/>
        </p:nvSpPr>
        <p:spPr>
          <a:xfrm>
            <a:off x="5842420" y="7106162"/>
            <a:ext cx="9585521" cy="2295220"/>
          </a:xfrm>
          <a:custGeom>
            <a:avLst/>
            <a:gdLst/>
            <a:ahLst/>
            <a:cxnLst/>
            <a:rect l="l" t="t" r="r" b="b"/>
            <a:pathLst>
              <a:path w="9585521" h="2295220">
                <a:moveTo>
                  <a:pt x="0" y="0"/>
                </a:moveTo>
                <a:lnTo>
                  <a:pt x="9585521" y="0"/>
                </a:lnTo>
                <a:lnTo>
                  <a:pt x="9585521" y="2295220"/>
                </a:lnTo>
                <a:lnTo>
                  <a:pt x="0" y="2295220"/>
                </a:lnTo>
                <a:lnTo>
                  <a:pt x="0" y="0"/>
                </a:lnTo>
                <a:close/>
              </a:path>
            </a:pathLst>
          </a:custGeom>
          <a:blipFill>
            <a:blip r:embed="rId3"/>
            <a:stretch>
              <a:fillRect t="-148932"/>
            </a:stretch>
          </a:blipFill>
        </p:spPr>
        <p:txBody>
          <a:bodyPr/>
          <a:lstStyle/>
          <a:p>
            <a:endParaRPr lang="en-US"/>
          </a:p>
        </p:txBody>
      </p:sp>
      <p:sp>
        <p:nvSpPr>
          <p:cNvPr id="4" name="TextBox 4"/>
          <p:cNvSpPr txBox="1"/>
          <p:nvPr/>
        </p:nvSpPr>
        <p:spPr>
          <a:xfrm>
            <a:off x="1028700" y="832926"/>
            <a:ext cx="10209521" cy="1003934"/>
          </a:xfrm>
          <a:prstGeom prst="rect">
            <a:avLst/>
          </a:prstGeom>
        </p:spPr>
        <p:txBody>
          <a:bodyPr lIns="0" tIns="0" rIns="0" bIns="0" rtlCol="0" anchor="t">
            <a:spAutoFit/>
          </a:bodyPr>
          <a:lstStyle/>
          <a:p>
            <a:pPr marL="0" lvl="0" indent="0" algn="l">
              <a:lnSpc>
                <a:spcPts val="7995"/>
              </a:lnSpc>
              <a:spcBef>
                <a:spcPct val="0"/>
              </a:spcBef>
            </a:pPr>
            <a:r>
              <a:rPr lang="en-US" sz="6500">
                <a:solidFill>
                  <a:srgbClr val="6900FF"/>
                </a:solidFill>
                <a:latin typeface="Montserrat Bold"/>
              </a:rPr>
              <a:t>Mô-đun ESP ZeroCode</a:t>
            </a:r>
          </a:p>
        </p:txBody>
      </p:sp>
      <p:sp>
        <p:nvSpPr>
          <p:cNvPr id="5" name="TextBox 5"/>
          <p:cNvSpPr txBox="1"/>
          <p:nvPr/>
        </p:nvSpPr>
        <p:spPr>
          <a:xfrm>
            <a:off x="2072254" y="2407695"/>
            <a:ext cx="14666627" cy="1502136"/>
          </a:xfrm>
          <a:prstGeom prst="rect">
            <a:avLst/>
          </a:prstGeom>
        </p:spPr>
        <p:txBody>
          <a:bodyPr lIns="0" tIns="0" rIns="0" bIns="0" rtlCol="0" anchor="t">
            <a:spAutoFit/>
          </a:bodyPr>
          <a:lstStyle/>
          <a:p>
            <a:pPr marL="699225" lvl="1" indent="-349612">
              <a:lnSpc>
                <a:spcPts val="3983"/>
              </a:lnSpc>
              <a:spcBef>
                <a:spcPct val="0"/>
              </a:spcBef>
              <a:buFont typeface="Arial"/>
              <a:buChar char="•"/>
            </a:pPr>
            <a:r>
              <a:rPr lang="en-US" sz="3238">
                <a:solidFill>
                  <a:srgbClr val="6900FF"/>
                </a:solidFill>
                <a:latin typeface="Montserrat"/>
              </a:rPr>
              <a:t>Mô-đun ESP ZeroCode là các mô-đun được chứng nhận Matter được lập trình sẵn, được cung cấp trước, có thể được sử dụng trực tiếp để xây dựng các thiết bị đầu cuối Wi-Fi hoặc Thread Matter</a:t>
            </a:r>
          </a:p>
        </p:txBody>
      </p:sp>
      <p:sp>
        <p:nvSpPr>
          <p:cNvPr id="6" name="TextBox 6"/>
          <p:cNvSpPr txBox="1"/>
          <p:nvPr/>
        </p:nvSpPr>
        <p:spPr>
          <a:xfrm>
            <a:off x="2072254" y="4251477"/>
            <a:ext cx="14666627" cy="2511786"/>
          </a:xfrm>
          <a:prstGeom prst="rect">
            <a:avLst/>
          </a:prstGeom>
        </p:spPr>
        <p:txBody>
          <a:bodyPr lIns="0" tIns="0" rIns="0" bIns="0" rtlCol="0" anchor="t">
            <a:spAutoFit/>
          </a:bodyPr>
          <a:lstStyle/>
          <a:p>
            <a:pPr marL="699225" lvl="1" indent="-349612">
              <a:lnSpc>
                <a:spcPts val="3983"/>
              </a:lnSpc>
              <a:buFont typeface="Arial"/>
              <a:buChar char="•"/>
            </a:pPr>
            <a:r>
              <a:rPr lang="en-US" sz="3238">
                <a:solidFill>
                  <a:srgbClr val="6900FF"/>
                </a:solidFill>
                <a:latin typeface="Montserrat"/>
              </a:rPr>
              <a:t>Mô-đun ESP ZeroCode là các mô-đun được chứng nhận Matter được lập trình sẵn, được cung cấp trước, có thể được sử dụng trực tiếp để xây dựng các thiết bị đầu cuối Wi-Fi hoặc Thread Matter</a:t>
            </a:r>
          </a:p>
          <a:p>
            <a:pPr marL="699225" lvl="1" indent="-349612">
              <a:lnSpc>
                <a:spcPts val="3983"/>
              </a:lnSpc>
              <a:spcBef>
                <a:spcPct val="0"/>
              </a:spcBef>
              <a:buFont typeface="Arial"/>
              <a:buChar char="•"/>
            </a:pPr>
            <a:r>
              <a:rPr lang="en-US" sz="3238">
                <a:solidFill>
                  <a:srgbClr val="6900FF"/>
                </a:solidFill>
                <a:latin typeface="Montserrat"/>
              </a:rPr>
              <a:t>Mô-đun ESP ZeroCode hỗ trợ cả hai - Phụ kiện Matter over Wi-Fi và Matter over Thread</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499888" y="5375200"/>
            <a:ext cx="5842420" cy="5842420"/>
          </a:xfrm>
          <a:prstGeom prst="rect">
            <a:avLst/>
          </a:prstGeom>
        </p:spPr>
      </p:pic>
      <p:sp>
        <p:nvSpPr>
          <p:cNvPr id="3" name="TextBox 3"/>
          <p:cNvSpPr txBox="1"/>
          <p:nvPr/>
        </p:nvSpPr>
        <p:spPr>
          <a:xfrm>
            <a:off x="1028700" y="832926"/>
            <a:ext cx="10209521" cy="1003934"/>
          </a:xfrm>
          <a:prstGeom prst="rect">
            <a:avLst/>
          </a:prstGeom>
        </p:spPr>
        <p:txBody>
          <a:bodyPr lIns="0" tIns="0" rIns="0" bIns="0" rtlCol="0" anchor="t">
            <a:spAutoFit/>
          </a:bodyPr>
          <a:lstStyle/>
          <a:p>
            <a:pPr marL="0" lvl="0" indent="0" algn="l">
              <a:lnSpc>
                <a:spcPts val="7995"/>
              </a:lnSpc>
              <a:spcBef>
                <a:spcPct val="0"/>
              </a:spcBef>
            </a:pPr>
            <a:r>
              <a:rPr lang="en-US" sz="6500">
                <a:solidFill>
                  <a:srgbClr val="6900FF"/>
                </a:solidFill>
                <a:latin typeface="Montserrat Bold"/>
              </a:rPr>
              <a:t>Lợi thế</a:t>
            </a:r>
          </a:p>
        </p:txBody>
      </p:sp>
      <p:sp>
        <p:nvSpPr>
          <p:cNvPr id="4" name="TextBox 4"/>
          <p:cNvSpPr txBox="1"/>
          <p:nvPr/>
        </p:nvSpPr>
        <p:spPr>
          <a:xfrm>
            <a:off x="2072254" y="2398170"/>
            <a:ext cx="14666627" cy="1063224"/>
          </a:xfrm>
          <a:prstGeom prst="rect">
            <a:avLst/>
          </a:prstGeom>
        </p:spPr>
        <p:txBody>
          <a:bodyPr lIns="0" tIns="0" rIns="0" bIns="0" rtlCol="0" anchor="t">
            <a:spAutoFit/>
          </a:bodyPr>
          <a:lstStyle/>
          <a:p>
            <a:pPr marL="742403" lvl="1" indent="-371202">
              <a:lnSpc>
                <a:spcPts val="4229"/>
              </a:lnSpc>
              <a:spcBef>
                <a:spcPct val="0"/>
              </a:spcBef>
              <a:buFont typeface="Arial"/>
              <a:buChar char="•"/>
            </a:pPr>
            <a:r>
              <a:rPr lang="en-US" sz="3438">
                <a:solidFill>
                  <a:srgbClr val="6900FF"/>
                </a:solidFill>
                <a:latin typeface="Montserrat"/>
              </a:rPr>
              <a:t>Cách đơn giản nhất để tạo các thiết bị hỗ trợ Matter - Chỉ để tích hợp các mô-đun trong thiết bị của bạn</a:t>
            </a:r>
          </a:p>
        </p:txBody>
      </p:sp>
      <p:sp>
        <p:nvSpPr>
          <p:cNvPr id="5" name="TextBox 5"/>
          <p:cNvSpPr txBox="1"/>
          <p:nvPr/>
        </p:nvSpPr>
        <p:spPr>
          <a:xfrm>
            <a:off x="2072254" y="3681807"/>
            <a:ext cx="14666627" cy="4263624"/>
          </a:xfrm>
          <a:prstGeom prst="rect">
            <a:avLst/>
          </a:prstGeom>
        </p:spPr>
        <p:txBody>
          <a:bodyPr lIns="0" tIns="0" rIns="0" bIns="0" rtlCol="0" anchor="t">
            <a:spAutoFit/>
          </a:bodyPr>
          <a:lstStyle/>
          <a:p>
            <a:pPr marL="742403" lvl="1" indent="-371202">
              <a:lnSpc>
                <a:spcPts val="4229"/>
              </a:lnSpc>
              <a:buFont typeface="Arial"/>
              <a:buChar char="•"/>
            </a:pPr>
            <a:r>
              <a:rPr lang="en-US" sz="3438">
                <a:solidFill>
                  <a:srgbClr val="6900FF"/>
                </a:solidFill>
                <a:latin typeface="Montserrat"/>
              </a:rPr>
              <a:t>Chứng nhận Matterxx được duy trì bởi Espressif</a:t>
            </a:r>
          </a:p>
          <a:p>
            <a:pPr marL="742403" lvl="1" indent="-371202">
              <a:lnSpc>
                <a:spcPts val="4229"/>
              </a:lnSpc>
              <a:buFont typeface="Arial"/>
              <a:buChar char="•"/>
            </a:pPr>
            <a:r>
              <a:rPr lang="en-US" sz="3438">
                <a:solidFill>
                  <a:srgbClr val="6900FF"/>
                </a:solidFill>
                <a:latin typeface="Montserrat"/>
              </a:rPr>
              <a:t>Với Matter, không yêu cầu ứng dụng điện thoại tùy chỉnh và kỹ năng trợ lý giọng nói - một lần nữa giảm kỹ thuật</a:t>
            </a:r>
          </a:p>
          <a:p>
            <a:pPr marL="742403" lvl="1" indent="-371202">
              <a:lnSpc>
                <a:spcPts val="4229"/>
              </a:lnSpc>
              <a:buFont typeface="Arial"/>
              <a:buChar char="•"/>
            </a:pPr>
            <a:r>
              <a:rPr lang="en-US" sz="3438">
                <a:solidFill>
                  <a:srgbClr val="6900FF"/>
                </a:solidFill>
                <a:latin typeface="Montserrat"/>
              </a:rPr>
              <a:t>Hoạt động với tất cả các hệ sinh thái tương thích với Matter như Alexa, Google, Apple và Samsung và điều khiển thiết bị từ xa thông qua các ứng dụng của họ</a:t>
            </a:r>
          </a:p>
          <a:p>
            <a:pPr marL="742403" lvl="1" indent="-371202">
              <a:lnSpc>
                <a:spcPts val="4229"/>
              </a:lnSpc>
              <a:buFont typeface="Arial"/>
              <a:buChar char="•"/>
            </a:pPr>
            <a:r>
              <a:rPr lang="en-US" sz="3438">
                <a:solidFill>
                  <a:srgbClr val="6900FF"/>
                </a:solidFill>
                <a:latin typeface="Montserrat"/>
              </a:rPr>
              <a:t>Quản lý thiết bị và bảng điều khiển OTA cho tất cả các thiết bị</a:t>
            </a:r>
          </a:p>
          <a:p>
            <a:pPr marL="742403" lvl="1" indent="-371202">
              <a:lnSpc>
                <a:spcPts val="4229"/>
              </a:lnSpc>
              <a:spcBef>
                <a:spcPct val="0"/>
              </a:spcBef>
              <a:buFont typeface="Arial"/>
              <a:buChar char="•"/>
            </a:pPr>
            <a:r>
              <a:rPr lang="en-US" sz="3438">
                <a:solidFill>
                  <a:srgbClr val="6900FF"/>
                </a:solidFill>
                <a:latin typeface="Montserrat"/>
              </a:rPr>
              <a:t>Kết nối đám mây ESP RainMaker tùy chọn</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0" y="4796383"/>
            <a:ext cx="5842420" cy="5842420"/>
          </a:xfrm>
          <a:prstGeom prst="rect">
            <a:avLst/>
          </a:prstGeom>
        </p:spPr>
      </p:pic>
      <p:sp>
        <p:nvSpPr>
          <p:cNvPr id="3" name="TextBox 3"/>
          <p:cNvSpPr txBox="1"/>
          <p:nvPr/>
        </p:nvSpPr>
        <p:spPr>
          <a:xfrm>
            <a:off x="1028700" y="832926"/>
            <a:ext cx="10209521" cy="1003934"/>
          </a:xfrm>
          <a:prstGeom prst="rect">
            <a:avLst/>
          </a:prstGeom>
        </p:spPr>
        <p:txBody>
          <a:bodyPr lIns="0" tIns="0" rIns="0" bIns="0" rtlCol="0" anchor="t">
            <a:spAutoFit/>
          </a:bodyPr>
          <a:lstStyle/>
          <a:p>
            <a:pPr marL="0" lvl="0" indent="0" algn="l">
              <a:lnSpc>
                <a:spcPts val="7995"/>
              </a:lnSpc>
              <a:spcBef>
                <a:spcPct val="0"/>
              </a:spcBef>
            </a:pPr>
            <a:r>
              <a:rPr lang="en-US" sz="6500">
                <a:solidFill>
                  <a:srgbClr val="6900FF"/>
                </a:solidFill>
                <a:latin typeface="Montserrat Bold"/>
              </a:rPr>
              <a:t>How can I Try Out?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305065" y="5967830"/>
            <a:ext cx="4484618" cy="4484618"/>
          </a:xfrm>
          <a:prstGeom prst="rect">
            <a:avLst/>
          </a:prstGeom>
        </p:spPr>
      </p:pic>
      <p:pic>
        <p:nvPicPr>
          <p:cNvPr id="3" name="Picture 3"/>
          <p:cNvPicPr>
            <a:picLocks noChangeAspect="1"/>
          </p:cNvPicPr>
          <p:nvPr/>
        </p:nvPicPr>
        <p:blipFill>
          <a:blip r:embed="rId2"/>
          <a:srcRect/>
          <a:stretch>
            <a:fillRect/>
          </a:stretch>
        </p:blipFill>
        <p:spPr>
          <a:xfrm rot="-5400000">
            <a:off x="13803382" y="0"/>
            <a:ext cx="4484618" cy="4484618"/>
          </a:xfrm>
          <a:prstGeom prst="rect">
            <a:avLst/>
          </a:prstGeom>
        </p:spPr>
      </p:pic>
      <p:sp>
        <p:nvSpPr>
          <p:cNvPr id="4" name="TextBox 4"/>
          <p:cNvSpPr txBox="1"/>
          <p:nvPr/>
        </p:nvSpPr>
        <p:spPr>
          <a:xfrm>
            <a:off x="4824641" y="6955200"/>
            <a:ext cx="9318764" cy="482320"/>
          </a:xfrm>
          <a:prstGeom prst="rect">
            <a:avLst/>
          </a:prstGeom>
        </p:spPr>
        <p:txBody>
          <a:bodyPr lIns="0" tIns="0" rIns="0" bIns="0" rtlCol="0" anchor="t">
            <a:spAutoFit/>
          </a:bodyPr>
          <a:lstStyle/>
          <a:p>
            <a:pPr marL="0" lvl="0" indent="0" algn="ctr">
              <a:lnSpc>
                <a:spcPts val="3920"/>
              </a:lnSpc>
              <a:spcBef>
                <a:spcPct val="0"/>
              </a:spcBef>
            </a:pPr>
            <a:endParaRPr/>
          </a:p>
        </p:txBody>
      </p:sp>
      <p:sp>
        <p:nvSpPr>
          <p:cNvPr id="5" name="TextBox 5"/>
          <p:cNvSpPr txBox="1"/>
          <p:nvPr/>
        </p:nvSpPr>
        <p:spPr>
          <a:xfrm>
            <a:off x="5035120" y="3205424"/>
            <a:ext cx="17028002" cy="2909945"/>
          </a:xfrm>
          <a:prstGeom prst="rect">
            <a:avLst/>
          </a:prstGeom>
        </p:spPr>
        <p:txBody>
          <a:bodyPr lIns="0" tIns="0" rIns="0" bIns="0" rtlCol="0" anchor="t">
            <a:spAutoFit/>
          </a:bodyPr>
          <a:lstStyle/>
          <a:p>
            <a:pPr>
              <a:lnSpc>
                <a:spcPts val="7668"/>
              </a:lnSpc>
            </a:pPr>
            <a:r>
              <a:rPr lang="en-US" sz="6234">
                <a:solidFill>
                  <a:srgbClr val="F1409A"/>
                </a:solidFill>
                <a:latin typeface="Montserrat Bold"/>
              </a:rPr>
              <a:t>              05</a:t>
            </a:r>
          </a:p>
          <a:p>
            <a:pPr>
              <a:lnSpc>
                <a:spcPts val="7668"/>
              </a:lnSpc>
            </a:pPr>
            <a:r>
              <a:rPr lang="en-US" sz="6234">
                <a:solidFill>
                  <a:srgbClr val="FFFFFF"/>
                </a:solidFill>
                <a:latin typeface="Montserrat Bold"/>
              </a:rPr>
              <a:t>     Dịch vụ hỗ trợ</a:t>
            </a:r>
          </a:p>
          <a:p>
            <a:pPr marL="0" lvl="0" indent="0">
              <a:lnSpc>
                <a:spcPts val="7668"/>
              </a:lnSpc>
              <a:spcBef>
                <a:spcPct val="0"/>
              </a:spcBef>
            </a:pPr>
            <a:r>
              <a:rPr lang="en-US" sz="6234">
                <a:solidFill>
                  <a:srgbClr val="FFFFFF"/>
                </a:solidFill>
                <a:latin typeface="Montserrat Bold"/>
              </a:rPr>
              <a:t>chứng nhận của Espressif</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5400000">
            <a:off x="12483077" y="0"/>
            <a:ext cx="5842420" cy="5842420"/>
          </a:xfrm>
          <a:prstGeom prst="rect">
            <a:avLst/>
          </a:prstGeom>
        </p:spPr>
      </p:pic>
      <p:sp>
        <p:nvSpPr>
          <p:cNvPr id="3" name="TextBox 3"/>
          <p:cNvSpPr txBox="1"/>
          <p:nvPr/>
        </p:nvSpPr>
        <p:spPr>
          <a:xfrm>
            <a:off x="737660" y="633603"/>
            <a:ext cx="10209521" cy="780668"/>
          </a:xfrm>
          <a:prstGeom prst="rect">
            <a:avLst/>
          </a:prstGeom>
        </p:spPr>
        <p:txBody>
          <a:bodyPr lIns="0" tIns="0" rIns="0" bIns="0" rtlCol="0" anchor="t">
            <a:spAutoFit/>
          </a:bodyPr>
          <a:lstStyle/>
          <a:p>
            <a:pPr marL="0" lvl="0" indent="0" algn="l">
              <a:lnSpc>
                <a:spcPts val="6273"/>
              </a:lnSpc>
              <a:spcBef>
                <a:spcPct val="0"/>
              </a:spcBef>
            </a:pPr>
            <a:r>
              <a:rPr lang="en-US" sz="5100">
                <a:solidFill>
                  <a:srgbClr val="6900FF"/>
                </a:solidFill>
                <a:latin typeface="Montserrat Bold"/>
              </a:rPr>
              <a:t>Dịch vụ hỗ trợ chứng nhận</a:t>
            </a:r>
          </a:p>
        </p:txBody>
      </p:sp>
      <p:sp>
        <p:nvSpPr>
          <p:cNvPr id="4" name="TextBox 4"/>
          <p:cNvSpPr txBox="1"/>
          <p:nvPr/>
        </p:nvSpPr>
        <p:spPr>
          <a:xfrm>
            <a:off x="553491" y="1915527"/>
            <a:ext cx="13851021" cy="7853787"/>
          </a:xfrm>
          <a:prstGeom prst="rect">
            <a:avLst/>
          </a:prstGeom>
        </p:spPr>
        <p:txBody>
          <a:bodyPr lIns="0" tIns="0" rIns="0" bIns="0" rtlCol="0" anchor="t">
            <a:spAutoFit/>
          </a:bodyPr>
          <a:lstStyle/>
          <a:p>
            <a:pPr marL="785582" lvl="1" indent="-392791">
              <a:lnSpc>
                <a:spcPts val="4475"/>
              </a:lnSpc>
              <a:buFont typeface="Arial"/>
              <a:buChar char="•"/>
            </a:pPr>
            <a:r>
              <a:rPr lang="en-US" sz="3638">
                <a:solidFill>
                  <a:srgbClr val="6900FF"/>
                </a:solidFill>
                <a:latin typeface="Montserrat"/>
              </a:rPr>
              <a:t>Dịch vụ hỗ trợ chứng nhận vấn đề của Espressif giúp khách hàng thực hiện chứng nhận sản phẩm của họ được hưởng lợi từ kinh nghiệm chứng nhận vấn đề của Espressif</a:t>
            </a:r>
          </a:p>
          <a:p>
            <a:pPr marL="785582" lvl="1" indent="-392791">
              <a:lnSpc>
                <a:spcPts val="4475"/>
              </a:lnSpc>
              <a:buFont typeface="Arial"/>
              <a:buChar char="•"/>
            </a:pPr>
            <a:r>
              <a:rPr lang="en-US" sz="3638">
                <a:solidFill>
                  <a:srgbClr val="6900FF"/>
                </a:solidFill>
                <a:latin typeface="Montserrat"/>
              </a:rPr>
              <a:t>Espressif có thể làm việc với phòng thí nghiệm để hỗ trợ chứng nhận hoàn chỉnh cho các sản phẩm của khách hàng</a:t>
            </a:r>
          </a:p>
          <a:p>
            <a:pPr marL="785582" lvl="1" indent="-392791">
              <a:lnSpc>
                <a:spcPts val="4475"/>
              </a:lnSpc>
              <a:buFont typeface="Arial"/>
              <a:buChar char="•"/>
            </a:pPr>
            <a:r>
              <a:rPr lang="en-US" sz="3638">
                <a:solidFill>
                  <a:srgbClr val="6900FF"/>
                </a:solidFill>
                <a:latin typeface="Montserrat"/>
              </a:rPr>
              <a:t>Espressif có thể hỗ trợ khách hàng chạy thử nghiệm trước khi chứng nhận trong phòng thí nghiệm của Espressif để đảm bảo rằng sản phẩm vượt qua tất cả các bài kiểm tra</a:t>
            </a:r>
          </a:p>
          <a:p>
            <a:pPr marL="785582" lvl="1" indent="-392791">
              <a:lnSpc>
                <a:spcPts val="4475"/>
              </a:lnSpc>
              <a:spcBef>
                <a:spcPct val="0"/>
              </a:spcBef>
              <a:buFont typeface="Arial"/>
              <a:buChar char="•"/>
            </a:pPr>
            <a:r>
              <a:rPr lang="en-US" sz="3638">
                <a:solidFill>
                  <a:srgbClr val="6900FF"/>
                </a:solidFill>
                <a:latin typeface="Montserrat"/>
              </a:rPr>
              <a:t>Khách hàng của Espressif có thể hưởng lợi từ giá chứng nhận được thương lượng trước từ ATL nếu họ muốn đi chứng nhận trực tiếp</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0" y="0"/>
            <a:ext cx="4484618" cy="4484618"/>
          </a:xfrm>
          <a:prstGeom prst="rect">
            <a:avLst/>
          </a:prstGeom>
        </p:spPr>
      </p:pic>
      <p:pic>
        <p:nvPicPr>
          <p:cNvPr id="3" name="Picture 3"/>
          <p:cNvPicPr>
            <a:picLocks noChangeAspect="1"/>
          </p:cNvPicPr>
          <p:nvPr/>
        </p:nvPicPr>
        <p:blipFill>
          <a:blip r:embed="rId2"/>
          <a:srcRect/>
          <a:stretch>
            <a:fillRect/>
          </a:stretch>
        </p:blipFill>
        <p:spPr>
          <a:xfrm>
            <a:off x="13803382" y="5802382"/>
            <a:ext cx="4484618" cy="4484618"/>
          </a:xfrm>
          <a:prstGeom prst="rect">
            <a:avLst/>
          </a:prstGeom>
        </p:spPr>
      </p:pic>
      <p:sp>
        <p:nvSpPr>
          <p:cNvPr id="4" name="TextBox 4"/>
          <p:cNvSpPr txBox="1"/>
          <p:nvPr/>
        </p:nvSpPr>
        <p:spPr>
          <a:xfrm>
            <a:off x="4484618" y="7033667"/>
            <a:ext cx="9318764" cy="482320"/>
          </a:xfrm>
          <a:prstGeom prst="rect">
            <a:avLst/>
          </a:prstGeom>
        </p:spPr>
        <p:txBody>
          <a:bodyPr lIns="0" tIns="0" rIns="0" bIns="0" rtlCol="0" anchor="t">
            <a:spAutoFit/>
          </a:bodyPr>
          <a:lstStyle/>
          <a:p>
            <a:pPr marL="0" lvl="0" indent="0" algn="ctr">
              <a:lnSpc>
                <a:spcPts val="3920"/>
              </a:lnSpc>
              <a:spcBef>
                <a:spcPct val="0"/>
              </a:spcBef>
            </a:pPr>
            <a:endParaRPr/>
          </a:p>
        </p:txBody>
      </p:sp>
      <p:sp>
        <p:nvSpPr>
          <p:cNvPr id="5" name="TextBox 5"/>
          <p:cNvSpPr txBox="1"/>
          <p:nvPr/>
        </p:nvSpPr>
        <p:spPr>
          <a:xfrm>
            <a:off x="3012200" y="3874008"/>
            <a:ext cx="12263601" cy="3606926"/>
          </a:xfrm>
          <a:prstGeom prst="rect">
            <a:avLst/>
          </a:prstGeom>
        </p:spPr>
        <p:txBody>
          <a:bodyPr lIns="0" tIns="0" rIns="0" bIns="0" rtlCol="0" anchor="t">
            <a:spAutoFit/>
          </a:bodyPr>
          <a:lstStyle/>
          <a:p>
            <a:pPr algn="ctr">
              <a:lnSpc>
                <a:spcPts val="8118"/>
              </a:lnSpc>
            </a:pPr>
            <a:r>
              <a:rPr lang="en-US" sz="6600">
                <a:solidFill>
                  <a:srgbClr val="FFFFFF"/>
                </a:solidFill>
                <a:latin typeface="Assistant Bold"/>
              </a:rPr>
              <a:t>01-Định nghĩa Matter, Mục tiêu chính, Một số đặc điểm</a:t>
            </a:r>
          </a:p>
          <a:p>
            <a:pPr marL="0" lvl="0" indent="0" algn="ctr">
              <a:lnSpc>
                <a:spcPts val="12299"/>
              </a:lnSpc>
              <a:spcBef>
                <a:spcPct val="0"/>
              </a:spcBef>
            </a:pPr>
            <a:endParaRPr lang="en-US" sz="6600">
              <a:solidFill>
                <a:srgbClr val="FFFFFF"/>
              </a:solidFill>
              <a:latin typeface="Assistant Bo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469427" y="0"/>
            <a:ext cx="3856140" cy="3856140"/>
          </a:xfrm>
          <a:prstGeom prst="rect">
            <a:avLst/>
          </a:prstGeom>
        </p:spPr>
      </p:pic>
      <p:grpSp>
        <p:nvGrpSpPr>
          <p:cNvPr id="3" name="Group 3"/>
          <p:cNvGrpSpPr/>
          <p:nvPr/>
        </p:nvGrpSpPr>
        <p:grpSpPr>
          <a:xfrm>
            <a:off x="6555936" y="802346"/>
            <a:ext cx="761244" cy="76124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5" name="Freeform 5"/>
          <p:cNvSpPr/>
          <p:nvPr/>
        </p:nvSpPr>
        <p:spPr>
          <a:xfrm>
            <a:off x="8832836" y="3345024"/>
            <a:ext cx="8426464" cy="4809771"/>
          </a:xfrm>
          <a:custGeom>
            <a:avLst/>
            <a:gdLst/>
            <a:ahLst/>
            <a:cxnLst/>
            <a:rect l="l" t="t" r="r" b="b"/>
            <a:pathLst>
              <a:path w="8426464" h="4809771">
                <a:moveTo>
                  <a:pt x="0" y="0"/>
                </a:moveTo>
                <a:lnTo>
                  <a:pt x="8426464" y="0"/>
                </a:lnTo>
                <a:lnTo>
                  <a:pt x="8426464" y="4809771"/>
                </a:lnTo>
                <a:lnTo>
                  <a:pt x="0" y="4809771"/>
                </a:lnTo>
                <a:lnTo>
                  <a:pt x="0" y="0"/>
                </a:lnTo>
                <a:close/>
              </a:path>
            </a:pathLst>
          </a:custGeom>
          <a:blipFill>
            <a:blip r:embed="rId3"/>
            <a:stretch>
              <a:fillRect t="-4896" r="-14757" b="-1876"/>
            </a:stretch>
          </a:blipFill>
          <a:ln cap="rnd">
            <a:noFill/>
            <a:prstDash val="solid"/>
            <a:round/>
          </a:ln>
        </p:spPr>
        <p:txBody>
          <a:bodyPr/>
          <a:lstStyle/>
          <a:p>
            <a:endParaRPr lang="en-US"/>
          </a:p>
        </p:txBody>
      </p:sp>
      <p:sp>
        <p:nvSpPr>
          <p:cNvPr id="6" name="TextBox 6"/>
          <p:cNvSpPr txBox="1"/>
          <p:nvPr/>
        </p:nvSpPr>
        <p:spPr>
          <a:xfrm>
            <a:off x="6697191" y="725530"/>
            <a:ext cx="478734" cy="764609"/>
          </a:xfrm>
          <a:prstGeom prst="rect">
            <a:avLst/>
          </a:prstGeom>
        </p:spPr>
        <p:txBody>
          <a:bodyPr lIns="0" tIns="0" rIns="0" bIns="0" rtlCol="0" anchor="t">
            <a:spAutoFit/>
          </a:bodyPr>
          <a:lstStyle/>
          <a:p>
            <a:pPr marL="0" lvl="0" indent="0" algn="ctr">
              <a:lnSpc>
                <a:spcPts val="6148"/>
              </a:lnSpc>
              <a:spcBef>
                <a:spcPct val="0"/>
              </a:spcBef>
            </a:pPr>
            <a:r>
              <a:rPr lang="en-US" sz="4392" u="none">
                <a:solidFill>
                  <a:srgbClr val="141414"/>
                </a:solidFill>
                <a:latin typeface="ไอติม"/>
              </a:rPr>
              <a:t>1</a:t>
            </a:r>
          </a:p>
        </p:txBody>
      </p:sp>
      <p:sp>
        <p:nvSpPr>
          <p:cNvPr id="7" name="TextBox 7"/>
          <p:cNvSpPr txBox="1"/>
          <p:nvPr/>
        </p:nvSpPr>
        <p:spPr>
          <a:xfrm>
            <a:off x="7620783" y="827555"/>
            <a:ext cx="7758529" cy="589132"/>
          </a:xfrm>
          <a:prstGeom prst="rect">
            <a:avLst/>
          </a:prstGeom>
        </p:spPr>
        <p:txBody>
          <a:bodyPr lIns="0" tIns="0" rIns="0" bIns="0" rtlCol="0" anchor="t">
            <a:spAutoFit/>
          </a:bodyPr>
          <a:lstStyle/>
          <a:p>
            <a:pPr>
              <a:lnSpc>
                <a:spcPts val="4803"/>
              </a:lnSpc>
            </a:pPr>
            <a:r>
              <a:rPr lang="en-US" sz="3430">
                <a:solidFill>
                  <a:srgbClr val="6900FF"/>
                </a:solidFill>
                <a:latin typeface="Montserrat Bold"/>
              </a:rPr>
              <a:t>Định nghĩa</a:t>
            </a:r>
          </a:p>
        </p:txBody>
      </p:sp>
      <p:sp>
        <p:nvSpPr>
          <p:cNvPr id="8" name="TextBox 8"/>
          <p:cNvSpPr txBox="1"/>
          <p:nvPr/>
        </p:nvSpPr>
        <p:spPr>
          <a:xfrm>
            <a:off x="1458643" y="3268824"/>
            <a:ext cx="6707208" cy="4283698"/>
          </a:xfrm>
          <a:prstGeom prst="rect">
            <a:avLst/>
          </a:prstGeom>
        </p:spPr>
        <p:txBody>
          <a:bodyPr lIns="0" tIns="0" rIns="0" bIns="0" rtlCol="0" anchor="t">
            <a:spAutoFit/>
          </a:bodyPr>
          <a:lstStyle/>
          <a:p>
            <a:pPr>
              <a:lnSpc>
                <a:spcPts val="5723"/>
              </a:lnSpc>
              <a:spcBef>
                <a:spcPct val="0"/>
              </a:spcBef>
            </a:pPr>
            <a:r>
              <a:rPr lang="en-US" sz="4087">
                <a:solidFill>
                  <a:srgbClr val="6900FF"/>
                </a:solidFill>
                <a:latin typeface="Montserrat Bold"/>
              </a:rPr>
              <a:t>Matter</a:t>
            </a:r>
            <a:r>
              <a:rPr lang="en-US" sz="4087">
                <a:solidFill>
                  <a:srgbClr val="6900FF"/>
                </a:solidFill>
                <a:latin typeface="Montserrat"/>
              </a:rPr>
              <a:t> là một giao thức truyền thông mở, dựa trên IP, dành cho ngành công nghiệp ngôi nhà thông minh và thiết bị IoT.</a:t>
            </a:r>
          </a:p>
        </p:txBody>
      </p:sp>
      <p:pic>
        <p:nvPicPr>
          <p:cNvPr id="9" name="Picture 9"/>
          <p:cNvPicPr>
            <a:picLocks noChangeAspect="1"/>
          </p:cNvPicPr>
          <p:nvPr/>
        </p:nvPicPr>
        <p:blipFill>
          <a:blip r:embed="rId2"/>
          <a:srcRect/>
          <a:stretch>
            <a:fillRect/>
          </a:stretch>
        </p:blipFill>
        <p:spPr>
          <a:xfrm rot="-73319">
            <a:off x="14626091" y="6779970"/>
            <a:ext cx="3856140" cy="385614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469427" y="0"/>
            <a:ext cx="3856140" cy="3856140"/>
          </a:xfrm>
          <a:prstGeom prst="rect">
            <a:avLst/>
          </a:prstGeom>
        </p:spPr>
      </p:pic>
      <p:grpSp>
        <p:nvGrpSpPr>
          <p:cNvPr id="3" name="Group 3"/>
          <p:cNvGrpSpPr/>
          <p:nvPr/>
        </p:nvGrpSpPr>
        <p:grpSpPr>
          <a:xfrm>
            <a:off x="6009852" y="267456"/>
            <a:ext cx="761244" cy="76124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pic>
        <p:nvPicPr>
          <p:cNvPr id="5" name="Picture 5"/>
          <p:cNvPicPr>
            <a:picLocks noChangeAspect="1"/>
          </p:cNvPicPr>
          <p:nvPr/>
        </p:nvPicPr>
        <p:blipFill>
          <a:blip r:embed="rId2"/>
          <a:srcRect/>
          <a:stretch>
            <a:fillRect/>
          </a:stretch>
        </p:blipFill>
        <p:spPr>
          <a:xfrm rot="-73319">
            <a:off x="14626091" y="6779970"/>
            <a:ext cx="3856140" cy="3856140"/>
          </a:xfrm>
          <a:prstGeom prst="rect">
            <a:avLst/>
          </a:prstGeom>
        </p:spPr>
      </p:pic>
      <p:sp>
        <p:nvSpPr>
          <p:cNvPr id="6" name="Freeform 6"/>
          <p:cNvSpPr/>
          <p:nvPr/>
        </p:nvSpPr>
        <p:spPr>
          <a:xfrm>
            <a:off x="8811082" y="2585636"/>
            <a:ext cx="7942356" cy="5115727"/>
          </a:xfrm>
          <a:custGeom>
            <a:avLst/>
            <a:gdLst/>
            <a:ahLst/>
            <a:cxnLst/>
            <a:rect l="l" t="t" r="r" b="b"/>
            <a:pathLst>
              <a:path w="7942356" h="5115727">
                <a:moveTo>
                  <a:pt x="0" y="0"/>
                </a:moveTo>
                <a:lnTo>
                  <a:pt x="7942355" y="0"/>
                </a:lnTo>
                <a:lnTo>
                  <a:pt x="7942355" y="5115728"/>
                </a:lnTo>
                <a:lnTo>
                  <a:pt x="0" y="5115728"/>
                </a:lnTo>
                <a:lnTo>
                  <a:pt x="0" y="0"/>
                </a:lnTo>
                <a:close/>
              </a:path>
            </a:pathLst>
          </a:custGeom>
          <a:blipFill>
            <a:blip r:embed="rId3"/>
            <a:stretch>
              <a:fillRect t="-422" b="-422"/>
            </a:stretch>
          </a:blipFill>
        </p:spPr>
        <p:txBody>
          <a:bodyPr/>
          <a:lstStyle/>
          <a:p>
            <a:endParaRPr lang="en-US"/>
          </a:p>
        </p:txBody>
      </p:sp>
      <p:sp>
        <p:nvSpPr>
          <p:cNvPr id="7" name="TextBox 7"/>
          <p:cNvSpPr txBox="1"/>
          <p:nvPr/>
        </p:nvSpPr>
        <p:spPr>
          <a:xfrm>
            <a:off x="6151107" y="190640"/>
            <a:ext cx="478734" cy="764609"/>
          </a:xfrm>
          <a:prstGeom prst="rect">
            <a:avLst/>
          </a:prstGeom>
        </p:spPr>
        <p:txBody>
          <a:bodyPr lIns="0" tIns="0" rIns="0" bIns="0" rtlCol="0" anchor="t">
            <a:spAutoFit/>
          </a:bodyPr>
          <a:lstStyle/>
          <a:p>
            <a:pPr marL="0" lvl="0" indent="0" algn="ctr">
              <a:lnSpc>
                <a:spcPts val="6148"/>
              </a:lnSpc>
              <a:spcBef>
                <a:spcPct val="0"/>
              </a:spcBef>
            </a:pPr>
            <a:r>
              <a:rPr lang="en-US" sz="4392" u="none">
                <a:solidFill>
                  <a:srgbClr val="141414"/>
                </a:solidFill>
                <a:latin typeface="ไอติม"/>
              </a:rPr>
              <a:t>1</a:t>
            </a:r>
          </a:p>
        </p:txBody>
      </p:sp>
      <p:sp>
        <p:nvSpPr>
          <p:cNvPr id="8" name="TextBox 8"/>
          <p:cNvSpPr txBox="1"/>
          <p:nvPr/>
        </p:nvSpPr>
        <p:spPr>
          <a:xfrm>
            <a:off x="7074698" y="292666"/>
            <a:ext cx="5416949" cy="629137"/>
          </a:xfrm>
          <a:prstGeom prst="rect">
            <a:avLst/>
          </a:prstGeom>
        </p:spPr>
        <p:txBody>
          <a:bodyPr lIns="0" tIns="0" rIns="0" bIns="0" rtlCol="0" anchor="t">
            <a:spAutoFit/>
          </a:bodyPr>
          <a:lstStyle/>
          <a:p>
            <a:pPr>
              <a:lnSpc>
                <a:spcPts val="5223"/>
              </a:lnSpc>
            </a:pPr>
            <a:r>
              <a:rPr lang="en-US" sz="3730">
                <a:solidFill>
                  <a:srgbClr val="6900FF"/>
                </a:solidFill>
                <a:latin typeface="Montserrat Bold"/>
              </a:rPr>
              <a:t>      Mục tiêu</a:t>
            </a:r>
          </a:p>
        </p:txBody>
      </p:sp>
      <p:sp>
        <p:nvSpPr>
          <p:cNvPr id="9" name="TextBox 9"/>
          <p:cNvSpPr txBox="1"/>
          <p:nvPr/>
        </p:nvSpPr>
        <p:spPr>
          <a:xfrm>
            <a:off x="2157630" y="2285872"/>
            <a:ext cx="6045998" cy="6647487"/>
          </a:xfrm>
          <a:prstGeom prst="rect">
            <a:avLst/>
          </a:prstGeom>
        </p:spPr>
        <p:txBody>
          <a:bodyPr lIns="0" tIns="0" rIns="0" bIns="0" rtlCol="0" anchor="t">
            <a:spAutoFit/>
          </a:bodyPr>
          <a:lstStyle/>
          <a:p>
            <a:pPr>
              <a:lnSpc>
                <a:spcPts val="5303"/>
              </a:lnSpc>
              <a:spcBef>
                <a:spcPct val="0"/>
              </a:spcBef>
            </a:pPr>
            <a:r>
              <a:rPr lang="en-US" sz="3787">
                <a:solidFill>
                  <a:srgbClr val="6900FF"/>
                </a:solidFill>
                <a:latin typeface="Montserrat Bold"/>
              </a:rPr>
              <a:t>Mục tiêu</a:t>
            </a:r>
            <a:r>
              <a:rPr lang="en-US" sz="3787">
                <a:solidFill>
                  <a:srgbClr val="6900FF"/>
                </a:solidFill>
                <a:latin typeface="Montserrat"/>
              </a:rPr>
              <a:t> chính của Matter là cung cấp một chuẩn mở cho ngành công nghiệp, giúp giảm thiểu sự phân mảnh, tăng cường tương thích giữa các thiết bị từ các nhà sản xuất khác nhau và tăng cường an ninh cho người tiêu dùng.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44460" y="-1283624"/>
            <a:ext cx="10287000" cy="10287000"/>
          </a:xfrm>
          <a:prstGeom prst="rect">
            <a:avLst/>
          </a:prstGeom>
        </p:spPr>
      </p:pic>
      <p:grpSp>
        <p:nvGrpSpPr>
          <p:cNvPr id="3" name="Group 3"/>
          <p:cNvGrpSpPr/>
          <p:nvPr/>
        </p:nvGrpSpPr>
        <p:grpSpPr>
          <a:xfrm>
            <a:off x="10448184" y="267456"/>
            <a:ext cx="761244" cy="761244"/>
            <a:chOff x="0" y="0"/>
            <a:chExt cx="6350000" cy="6350000"/>
          </a:xfrm>
        </p:grpSpPr>
        <p:sp>
          <p:nvSpPr>
            <p:cNvPr id="4" name="Freeform 4"/>
            <p:cNvSpPr/>
            <p:nvPr/>
          </p:nvSpPr>
          <p:spPr>
            <a:xfrm>
              <a:off x="0" y="0"/>
              <a:ext cx="6350000" cy="6350000"/>
            </a:xfrm>
            <a:custGeom>
              <a:avLst/>
              <a:gdLst/>
              <a:ahLst/>
              <a:cxnLst/>
              <a:rect l="l" t="t" r="r" b="b"/>
              <a:pathLst>
                <a:path w="6350000" h="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F7B2BD"/>
            </a:solidFill>
          </p:spPr>
          <p:txBody>
            <a:bodyPr/>
            <a:lstStyle/>
            <a:p>
              <a:endParaRPr lang="en-US"/>
            </a:p>
          </p:txBody>
        </p:sp>
      </p:grpSp>
      <p:sp>
        <p:nvSpPr>
          <p:cNvPr id="5" name="Freeform 5"/>
          <p:cNvSpPr/>
          <p:nvPr/>
        </p:nvSpPr>
        <p:spPr>
          <a:xfrm>
            <a:off x="625321" y="4979575"/>
            <a:ext cx="7361897" cy="3841343"/>
          </a:xfrm>
          <a:custGeom>
            <a:avLst/>
            <a:gdLst/>
            <a:ahLst/>
            <a:cxnLst/>
            <a:rect l="l" t="t" r="r" b="b"/>
            <a:pathLst>
              <a:path w="7361897" h="3841343">
                <a:moveTo>
                  <a:pt x="0" y="0"/>
                </a:moveTo>
                <a:lnTo>
                  <a:pt x="7361897" y="0"/>
                </a:lnTo>
                <a:lnTo>
                  <a:pt x="7361897" y="3841343"/>
                </a:lnTo>
                <a:lnTo>
                  <a:pt x="0" y="3841343"/>
                </a:lnTo>
                <a:lnTo>
                  <a:pt x="0" y="0"/>
                </a:lnTo>
                <a:close/>
              </a:path>
            </a:pathLst>
          </a:custGeom>
          <a:blipFill>
            <a:blip r:embed="rId3"/>
            <a:stretch>
              <a:fillRect t="-1781"/>
            </a:stretch>
          </a:blipFill>
        </p:spPr>
        <p:txBody>
          <a:bodyPr/>
          <a:lstStyle/>
          <a:p>
            <a:endParaRPr lang="en-US"/>
          </a:p>
        </p:txBody>
      </p:sp>
      <p:sp>
        <p:nvSpPr>
          <p:cNvPr id="6" name="Freeform 6"/>
          <p:cNvSpPr/>
          <p:nvPr/>
        </p:nvSpPr>
        <p:spPr>
          <a:xfrm>
            <a:off x="310090" y="825027"/>
            <a:ext cx="7548451" cy="3960998"/>
          </a:xfrm>
          <a:custGeom>
            <a:avLst/>
            <a:gdLst/>
            <a:ahLst/>
            <a:cxnLst/>
            <a:rect l="l" t="t" r="r" b="b"/>
            <a:pathLst>
              <a:path w="7548451" h="3960998">
                <a:moveTo>
                  <a:pt x="0" y="0"/>
                </a:moveTo>
                <a:lnTo>
                  <a:pt x="7548451" y="0"/>
                </a:lnTo>
                <a:lnTo>
                  <a:pt x="7548451" y="3960998"/>
                </a:lnTo>
                <a:lnTo>
                  <a:pt x="0" y="3960998"/>
                </a:lnTo>
                <a:lnTo>
                  <a:pt x="0" y="0"/>
                </a:lnTo>
                <a:close/>
              </a:path>
            </a:pathLst>
          </a:custGeom>
          <a:blipFill>
            <a:blip r:embed="rId4"/>
            <a:stretch>
              <a:fillRect/>
            </a:stretch>
          </a:blipFill>
        </p:spPr>
        <p:txBody>
          <a:bodyPr/>
          <a:lstStyle/>
          <a:p>
            <a:endParaRPr lang="en-US"/>
          </a:p>
        </p:txBody>
      </p:sp>
      <p:sp>
        <p:nvSpPr>
          <p:cNvPr id="7" name="TextBox 7"/>
          <p:cNvSpPr txBox="1"/>
          <p:nvPr/>
        </p:nvSpPr>
        <p:spPr>
          <a:xfrm>
            <a:off x="10448184" y="195197"/>
            <a:ext cx="650333" cy="757636"/>
          </a:xfrm>
          <a:prstGeom prst="rect">
            <a:avLst/>
          </a:prstGeom>
        </p:spPr>
        <p:txBody>
          <a:bodyPr lIns="0" tIns="0" rIns="0" bIns="0" rtlCol="0" anchor="t">
            <a:spAutoFit/>
          </a:bodyPr>
          <a:lstStyle/>
          <a:p>
            <a:pPr marL="0" lvl="0" indent="0" algn="ctr">
              <a:lnSpc>
                <a:spcPts val="6148"/>
              </a:lnSpc>
              <a:spcBef>
                <a:spcPct val="0"/>
              </a:spcBef>
            </a:pPr>
            <a:r>
              <a:rPr lang="en-US" sz="4392" u="none">
                <a:solidFill>
                  <a:srgbClr val="141414"/>
                </a:solidFill>
                <a:latin typeface="ไอติม"/>
              </a:rPr>
              <a:t>1</a:t>
            </a:r>
          </a:p>
        </p:txBody>
      </p:sp>
      <p:sp>
        <p:nvSpPr>
          <p:cNvPr id="8" name="TextBox 8"/>
          <p:cNvSpPr txBox="1"/>
          <p:nvPr/>
        </p:nvSpPr>
        <p:spPr>
          <a:xfrm>
            <a:off x="11528150" y="307936"/>
            <a:ext cx="2282349" cy="613610"/>
          </a:xfrm>
          <a:prstGeom prst="rect">
            <a:avLst/>
          </a:prstGeom>
        </p:spPr>
        <p:txBody>
          <a:bodyPr lIns="0" tIns="0" rIns="0" bIns="0" rtlCol="0" anchor="t">
            <a:spAutoFit/>
          </a:bodyPr>
          <a:lstStyle/>
          <a:p>
            <a:pPr algn="ctr">
              <a:lnSpc>
                <a:spcPts val="5028"/>
              </a:lnSpc>
              <a:spcBef>
                <a:spcPct val="0"/>
              </a:spcBef>
            </a:pPr>
            <a:r>
              <a:rPr lang="en-US" sz="3592">
                <a:solidFill>
                  <a:srgbClr val="6900FF"/>
                </a:solidFill>
                <a:latin typeface="Montserrat Bold"/>
              </a:rPr>
              <a:t>Đặc điểm</a:t>
            </a:r>
          </a:p>
        </p:txBody>
      </p:sp>
      <p:sp>
        <p:nvSpPr>
          <p:cNvPr id="9" name="TextBox 9"/>
          <p:cNvSpPr txBox="1"/>
          <p:nvPr/>
        </p:nvSpPr>
        <p:spPr>
          <a:xfrm>
            <a:off x="8420209" y="1518987"/>
            <a:ext cx="8839091" cy="6835452"/>
          </a:xfrm>
          <a:prstGeom prst="rect">
            <a:avLst/>
          </a:prstGeom>
        </p:spPr>
        <p:txBody>
          <a:bodyPr lIns="0" tIns="0" rIns="0" bIns="0" rtlCol="0" anchor="t">
            <a:spAutoFit/>
          </a:bodyPr>
          <a:lstStyle/>
          <a:p>
            <a:pPr algn="just">
              <a:lnSpc>
                <a:spcPts val="4506"/>
              </a:lnSpc>
            </a:pPr>
            <a:r>
              <a:rPr lang="en-US" sz="3044">
                <a:solidFill>
                  <a:srgbClr val="6900FF"/>
                </a:solidFill>
                <a:latin typeface="Montserrat Bold"/>
              </a:rPr>
              <a:t>• Đơn giản:</a:t>
            </a:r>
            <a:r>
              <a:rPr lang="en-US" sz="3044">
                <a:solidFill>
                  <a:srgbClr val="6900FF"/>
                </a:solidFill>
                <a:latin typeface="Montserrat"/>
              </a:rPr>
              <a:t> dễ sử dụng cho người tiêu dùng, dễ phát triển cho nhà sản xuất</a:t>
            </a:r>
          </a:p>
          <a:p>
            <a:pPr algn="just">
              <a:lnSpc>
                <a:spcPts val="4506"/>
              </a:lnSpc>
            </a:pPr>
            <a:r>
              <a:rPr lang="en-US" sz="3044">
                <a:solidFill>
                  <a:srgbClr val="6900FF"/>
                </a:solidFill>
                <a:latin typeface="Montserrat Bold"/>
              </a:rPr>
              <a:t>• Đáng tin cậy:</a:t>
            </a:r>
            <a:r>
              <a:rPr lang="en-US" sz="3044">
                <a:solidFill>
                  <a:srgbClr val="6900FF"/>
                </a:solidFill>
                <a:latin typeface="Montserrat"/>
              </a:rPr>
              <a:t> Mạng nội bộ, quy trình chứng nhận </a:t>
            </a:r>
          </a:p>
          <a:p>
            <a:pPr algn="just">
              <a:lnSpc>
                <a:spcPts val="4506"/>
              </a:lnSpc>
            </a:pPr>
            <a:r>
              <a:rPr lang="en-US" sz="3044">
                <a:solidFill>
                  <a:srgbClr val="6900FF"/>
                </a:solidFill>
                <a:latin typeface="Montserrat Bold"/>
              </a:rPr>
              <a:t>• Liền mạch:</a:t>
            </a:r>
            <a:r>
              <a:rPr lang="en-US" sz="3044">
                <a:solidFill>
                  <a:srgbClr val="6900FF"/>
                </a:solidFill>
                <a:latin typeface="Montserrat"/>
              </a:rPr>
              <a:t> Cấu trúc tương tác, thống nhất</a:t>
            </a:r>
          </a:p>
          <a:p>
            <a:pPr algn="just">
              <a:lnSpc>
                <a:spcPts val="4506"/>
              </a:lnSpc>
            </a:pPr>
            <a:r>
              <a:rPr lang="en-US" sz="3044">
                <a:solidFill>
                  <a:srgbClr val="6900FF"/>
                </a:solidFill>
                <a:latin typeface="Montserrat Bold"/>
              </a:rPr>
              <a:t>• Bảo mật: </a:t>
            </a:r>
            <a:r>
              <a:rPr lang="en-US" sz="3044">
                <a:solidFill>
                  <a:srgbClr val="6900FF"/>
                </a:solidFill>
                <a:latin typeface="Montserrat"/>
              </a:rPr>
              <a:t>Xác thực trước khi tham gia, giao tiếp được mã hóa, Quy định về OTA</a:t>
            </a:r>
          </a:p>
          <a:p>
            <a:pPr algn="just">
              <a:lnSpc>
                <a:spcPts val="4506"/>
              </a:lnSpc>
            </a:pPr>
            <a:r>
              <a:rPr lang="en-US" sz="3044">
                <a:solidFill>
                  <a:srgbClr val="6900FF"/>
                </a:solidFill>
                <a:latin typeface="Montserrat Bold"/>
              </a:rPr>
              <a:t>• Mở:</a:t>
            </a:r>
            <a:r>
              <a:rPr lang="en-US" sz="3044">
                <a:solidFill>
                  <a:srgbClr val="6900FF"/>
                </a:solidFill>
                <a:latin typeface="Montserrat"/>
              </a:rPr>
              <a:t> phương pháp luận hợp tác và mã nguồn mở với cách tiếp cận đầu tiên triển khai</a:t>
            </a:r>
          </a:p>
          <a:p>
            <a:pPr algn="just">
              <a:lnSpc>
                <a:spcPts val="4506"/>
              </a:lnSpc>
            </a:pPr>
            <a:r>
              <a:rPr lang="en-US" sz="3044">
                <a:solidFill>
                  <a:srgbClr val="6900FF"/>
                </a:solidFill>
                <a:latin typeface="Montserrat Bold"/>
              </a:rPr>
              <a:t>• Tiêu chuẩn: </a:t>
            </a:r>
            <a:r>
              <a:rPr lang="en-US" sz="3044">
                <a:solidFill>
                  <a:srgbClr val="6900FF"/>
                </a:solidFill>
                <a:latin typeface="Montserrat"/>
              </a:rPr>
              <a:t>Được xây dựng trên IPv6, hỗ trợ Wi-Fi, Thread, Ethernet để liên lạc và BLE </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6900FF"/>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10800000">
            <a:off x="0" y="0"/>
            <a:ext cx="4484618" cy="4484618"/>
          </a:xfrm>
          <a:prstGeom prst="rect">
            <a:avLst/>
          </a:prstGeom>
        </p:spPr>
      </p:pic>
      <p:pic>
        <p:nvPicPr>
          <p:cNvPr id="3" name="Picture 3"/>
          <p:cNvPicPr>
            <a:picLocks noChangeAspect="1"/>
          </p:cNvPicPr>
          <p:nvPr/>
        </p:nvPicPr>
        <p:blipFill>
          <a:blip r:embed="rId2"/>
          <a:srcRect/>
          <a:stretch>
            <a:fillRect/>
          </a:stretch>
        </p:blipFill>
        <p:spPr>
          <a:xfrm>
            <a:off x="13803382" y="5802382"/>
            <a:ext cx="4484618" cy="4484618"/>
          </a:xfrm>
          <a:prstGeom prst="rect">
            <a:avLst/>
          </a:prstGeom>
        </p:spPr>
      </p:pic>
      <p:sp>
        <p:nvSpPr>
          <p:cNvPr id="4" name="TextBox 4"/>
          <p:cNvSpPr txBox="1"/>
          <p:nvPr/>
        </p:nvSpPr>
        <p:spPr>
          <a:xfrm>
            <a:off x="4644269" y="7815726"/>
            <a:ext cx="9318764" cy="482320"/>
          </a:xfrm>
          <a:prstGeom prst="rect">
            <a:avLst/>
          </a:prstGeom>
        </p:spPr>
        <p:txBody>
          <a:bodyPr lIns="0" tIns="0" rIns="0" bIns="0" rtlCol="0" anchor="t">
            <a:spAutoFit/>
          </a:bodyPr>
          <a:lstStyle/>
          <a:p>
            <a:pPr marL="0" lvl="0" indent="0" algn="ctr">
              <a:lnSpc>
                <a:spcPts val="3920"/>
              </a:lnSpc>
              <a:spcBef>
                <a:spcPct val="0"/>
              </a:spcBef>
            </a:pPr>
            <a:endParaRPr/>
          </a:p>
        </p:txBody>
      </p:sp>
      <p:sp>
        <p:nvSpPr>
          <p:cNvPr id="5" name="TextBox 5"/>
          <p:cNvSpPr txBox="1"/>
          <p:nvPr/>
        </p:nvSpPr>
        <p:spPr>
          <a:xfrm>
            <a:off x="3171850" y="3528289"/>
            <a:ext cx="12263601" cy="2587750"/>
          </a:xfrm>
          <a:prstGeom prst="rect">
            <a:avLst/>
          </a:prstGeom>
        </p:spPr>
        <p:txBody>
          <a:bodyPr lIns="0" tIns="0" rIns="0" bIns="0" rtlCol="0" anchor="t">
            <a:spAutoFit/>
          </a:bodyPr>
          <a:lstStyle/>
          <a:p>
            <a:pPr algn="ctr">
              <a:lnSpc>
                <a:spcPts val="10209"/>
              </a:lnSpc>
            </a:pPr>
            <a:r>
              <a:rPr lang="en-US" sz="8300">
                <a:solidFill>
                  <a:srgbClr val="FFFFFF"/>
                </a:solidFill>
                <a:latin typeface="Assistant Bold"/>
              </a:rPr>
              <a:t>02-Matter Network</a:t>
            </a:r>
          </a:p>
          <a:p>
            <a:pPr marL="0" lvl="0" indent="0" algn="ctr">
              <a:lnSpc>
                <a:spcPts val="10209"/>
              </a:lnSpc>
              <a:spcBef>
                <a:spcPct val="0"/>
              </a:spcBef>
            </a:pPr>
            <a:endParaRPr lang="en-US" sz="8300">
              <a:solidFill>
                <a:srgbClr val="FFFFFF"/>
              </a:solidFill>
              <a:latin typeface="Assistant Bold"/>
            </a:endParaRPr>
          </a:p>
        </p:txBody>
      </p:sp>
      <p:sp>
        <p:nvSpPr>
          <p:cNvPr id="6" name="TextBox 6"/>
          <p:cNvSpPr txBox="1"/>
          <p:nvPr/>
        </p:nvSpPr>
        <p:spPr>
          <a:xfrm>
            <a:off x="4484618" y="5124450"/>
            <a:ext cx="10631748" cy="641604"/>
          </a:xfrm>
          <a:prstGeom prst="rect">
            <a:avLst/>
          </a:prstGeom>
        </p:spPr>
        <p:txBody>
          <a:bodyPr lIns="0" tIns="0" rIns="0" bIns="0" rtlCol="0" anchor="t">
            <a:spAutoFit/>
          </a:bodyPr>
          <a:lstStyle/>
          <a:p>
            <a:pPr marL="0" lvl="0" indent="0" algn="ctr">
              <a:lnSpc>
                <a:spcPts val="5042"/>
              </a:lnSpc>
              <a:spcBef>
                <a:spcPct val="0"/>
              </a:spcBef>
            </a:pPr>
            <a:r>
              <a:rPr lang="en-US" sz="4099" spc="53">
                <a:solidFill>
                  <a:srgbClr val="FFDF2B"/>
                </a:solidFill>
                <a:latin typeface="Assistant"/>
              </a:rPr>
              <a:t>Các loại thiết bị, giao thức truyền</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TotalTime>
  <Words>2105</Words>
  <Application>Microsoft Office PowerPoint</Application>
  <PresentationFormat>Custom</PresentationFormat>
  <Paragraphs>175</Paragraphs>
  <Slides>49</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49</vt:i4>
      </vt:variant>
    </vt:vector>
  </HeadingPairs>
  <TitlesOfParts>
    <vt:vector size="64" baseType="lpstr">
      <vt:lpstr>Calibri</vt:lpstr>
      <vt:lpstr>Assistant</vt:lpstr>
      <vt:lpstr>Arial</vt:lpstr>
      <vt:lpstr>Paytone One</vt:lpstr>
      <vt:lpstr>Montaser Arabic</vt:lpstr>
      <vt:lpstr>ไอติม</vt:lpstr>
      <vt:lpstr>Montserrat</vt:lpstr>
      <vt:lpstr>Montaser Arabic Semi-Bold</vt:lpstr>
      <vt:lpstr>Assistant Bold</vt:lpstr>
      <vt:lpstr>Montserrat Semi-Bold</vt:lpstr>
      <vt:lpstr>Montserrat Bold</vt:lpstr>
      <vt:lpstr>Aileron Bold</vt:lpstr>
      <vt:lpstr>Calistoga</vt:lpstr>
      <vt:lpstr>Montaser Arabic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Yellow Simple Technology Keynote Presentation</dc:title>
  <cp:lastModifiedBy>HOANG THANH LONG D20VT01</cp:lastModifiedBy>
  <cp:revision>2</cp:revision>
  <dcterms:created xsi:type="dcterms:W3CDTF">2006-08-16T00:00:00Z</dcterms:created>
  <dcterms:modified xsi:type="dcterms:W3CDTF">2024-02-27T01:09:18Z</dcterms:modified>
  <dc:identifier>DAF92v_L_1k</dc:identifier>
</cp:coreProperties>
</file>